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media/image1.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2.jpeg" ContentType="image/jpeg"/>
  <Override PartName="/ppt/notesSlides/notesSlide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s>

</file>

<file path=ppt/charts/_rels/chart1.xml.rels><?xml version="1.0" encoding="UTF-8"?>
<Relationships xmlns="http://schemas.openxmlformats.org/package/2006/relationships"><Relationship Id="rId1" Type="http://schemas.openxmlformats.org/officeDocument/2006/relationships/package" Target="../embeddings/Microsoft_Excel_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514198"/>
          <c:y val="0.0478126"/>
          <c:w val="0.865375"/>
          <c:h val="0.584894"/>
        </c:manualLayout>
      </c:layout>
      <c:lineChart>
        <c:grouping val="standard"/>
        <c:varyColors val="0"/>
        <c:ser>
          <c:idx val="0"/>
          <c:order val="0"/>
          <c:tx>
            <c:strRef>
              <c:f>Sheet1!$A$2</c:f>
              <c:strCache>
                <c:ptCount val="1"/>
                <c:pt idx="0">
                  <c:v>Region 1</c:v>
                </c:pt>
              </c:strCache>
            </c:strRef>
          </c:tx>
          <c:spPr>
            <a:solidFill>
              <a:srgbClr val="FFFFFF"/>
            </a:solidFill>
            <a:ln w="76200" cap="flat">
              <a:solidFill>
                <a:schemeClr val="accent1"/>
              </a:solidFill>
              <a:prstDash val="solid"/>
              <a:miter lim="400000"/>
            </a:ln>
            <a:effectLst/>
          </c:spPr>
          <c:marker>
            <c:symbol val="circle"/>
            <c:size val="6"/>
            <c:spPr>
              <a:solidFill>
                <a:srgbClr val="FFFFFF"/>
              </a:solidFill>
              <a:ln w="76200" cap="flat">
                <a:solidFill>
                  <a:schemeClr val="accent1"/>
                </a:solidFill>
                <a:prstDash val="solid"/>
                <a:miter lim="400000"/>
              </a:ln>
              <a:effectLst/>
            </c:spPr>
          </c:marker>
          <c:dLbls>
            <c:numFmt formatCode="#,##0" sourceLinked="0"/>
            <c:txPr>
              <a:bodyPr/>
              <a:lstStyle/>
              <a:p>
                <a:pPr>
                  <a:defRPr b="0" i="0" strike="noStrike" sz="5000" u="none">
                    <a:solidFill>
                      <a:srgbClr val="000000"/>
                    </a:solidFill>
                    <a:latin typeface="Helvetica Neue"/>
                  </a:defRPr>
                </a:pPr>
              </a:p>
            </c:txPr>
            <c:dLblPos val="b"/>
            <c:showLegendKey val="0"/>
            <c:showVal val="0"/>
            <c:showCatName val="0"/>
            <c:showSerName val="0"/>
            <c:showPercent val="0"/>
            <c:showBubbleSize val="0"/>
            <c:showLeaderLines val="0"/>
          </c:dLbls>
          <c:cat>
            <c:strRef>
              <c:f>Sheet1!$B$1:$I$1</c:f>
              <c:strCache>
                <c:ptCount val="8"/>
                <c:pt idx="0">
                  <c:v>Concept</c:v>
                </c:pt>
                <c:pt idx="1">
                  <c:v>Design</c:v>
                </c:pt>
                <c:pt idx="2">
                  <c:v>Development</c:v>
                </c:pt>
                <c:pt idx="3">
                  <c:v>Local Testing</c:v>
                </c:pt>
                <c:pt idx="4">
                  <c:v>Commit/Code Review</c:v>
                </c:pt>
                <c:pt idx="5">
                  <c:v>Integration</c:v>
                </c:pt>
                <c:pt idx="6">
                  <c:v>Production</c:v>
                </c:pt>
                <c:pt idx="7">
                  <c:v>Late-Stage Production</c:v>
                </c:pt>
              </c:strCache>
            </c:strRef>
          </c:cat>
          <c:val>
            <c:numRef>
              <c:f>Sheet1!$B$2:$I$2</c:f>
              <c:numCache>
                <c:ptCount val="8"/>
                <c:pt idx="0">
                  <c:v>1.000000</c:v>
                </c:pt>
                <c:pt idx="1">
                  <c:v>1.000000</c:v>
                </c:pt>
                <c:pt idx="2">
                  <c:v>1.000000</c:v>
                </c:pt>
                <c:pt idx="3">
                  <c:v>2.000000</c:v>
                </c:pt>
                <c:pt idx="4">
                  <c:v>4.000000</c:v>
                </c:pt>
                <c:pt idx="5">
                  <c:v>8.000000</c:v>
                </c:pt>
                <c:pt idx="6">
                  <c:v>16.000000</c:v>
                </c:pt>
                <c:pt idx="7">
                  <c:v>32.000000</c:v>
                </c:pt>
              </c:numCache>
            </c:numRef>
          </c:val>
          <c:smooth val="1"/>
        </c:ser>
        <c:marker val="1"/>
        <c:axId val="2094734552"/>
        <c:axId val="2094734553"/>
      </c:line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18900000"/>
          <a:lstStyle/>
          <a:p>
            <a:pPr>
              <a:defRPr b="0" i="0" strike="noStrike" sz="3400" u="none">
                <a:solidFill>
                  <a:srgbClr val="000000"/>
                </a:solidFill>
                <a:latin typeface="Helvetica Neue"/>
              </a:defRPr>
            </a:pPr>
          </a:p>
        </c:txPr>
        <c:crossAx val="2094734553"/>
        <c:crosses val="autoZero"/>
        <c:auto val="1"/>
        <c:lblAlgn val="ctr"/>
        <c:noMultiLvlLbl val="1"/>
      </c:catAx>
      <c:valAx>
        <c:axId val="2094734553"/>
        <c:scaling>
          <c:orientation val="minMax"/>
        </c:scaling>
        <c:delete val="0"/>
        <c:axPos val="l"/>
        <c:majorGridlines>
          <c:spPr>
            <a:ln w="12700" cap="flat">
              <a:solidFill>
                <a:srgbClr val="B8B8B8"/>
              </a:solidFill>
              <a:prstDash val="solid"/>
              <a:miter lim="400000"/>
            </a:ln>
          </c:spPr>
        </c:majorGridlines>
        <c:title>
          <c:tx>
            <c:rich>
              <a:bodyPr rot="-5400000"/>
              <a:lstStyle/>
              <a:p>
                <a:pPr>
                  <a:defRPr b="0" i="0" strike="noStrike" sz="3400" u="none">
                    <a:solidFill>
                      <a:srgbClr val="000000"/>
                    </a:solidFill>
                    <a:latin typeface="Helvetica Neue"/>
                  </a:defRPr>
                </a:pPr>
                <a:r>
                  <a:rPr b="0" i="0" strike="noStrike" sz="3400" u="none">
                    <a:solidFill>
                      <a:srgbClr val="000000"/>
                    </a:solidFill>
                    <a:latin typeface="Helvetica Neue"/>
                  </a:rPr>
                  <a:t>Defect Cost</a:t>
                </a:r>
              </a:p>
            </c:rich>
          </c:tx>
          <c:layout/>
          <c:overlay val="1"/>
        </c:title>
        <c:numFmt formatCode="General" sourceLinked="0"/>
        <c:majorTickMark val="none"/>
        <c:minorTickMark val="none"/>
        <c:tickLblPos val="none"/>
        <c:spPr>
          <a:ln w="12700" cap="flat">
            <a:solidFill>
              <a:srgbClr val="000000"/>
            </a:solidFill>
            <a:prstDash val="solid"/>
            <a:miter lim="400000"/>
          </a:ln>
        </c:spPr>
        <c:txPr>
          <a:bodyPr rot="0"/>
          <a:lstStyle/>
          <a:p>
            <a:pPr>
              <a:defRPr b="0" i="0" strike="noStrike" sz="3400" u="none">
                <a:solidFill>
                  <a:srgbClr val="000000"/>
                </a:solidFill>
                <a:latin typeface="Helvetica Neue"/>
              </a:defRPr>
            </a:pPr>
          </a:p>
        </c:txPr>
        <c:crossAx val="2094734552"/>
        <c:crosses val="autoZero"/>
        <c:crossBetween val="midCat"/>
        <c:majorUnit val="40"/>
        <c:minorUnit val="20"/>
      </c:valAx>
      <c:spPr>
        <a:noFill/>
        <a:ln w="12700" cap="flat">
          <a:noFill/>
          <a:miter lim="400000"/>
        </a:ln>
        <a:effectLst/>
      </c:spPr>
    </c:plotArea>
    <c:plotVisOnly val="1"/>
    <c:dispBlanksAs val="gap"/>
  </c:chart>
  <c:spPr>
    <a:noFill/>
    <a:ln>
      <a:noFill/>
    </a:ln>
    <a:effectLst/>
  </c:spPr>
  <c:externalData r:id="rId1">
    <c:autoUpdate val="0"/>
  </c:externalData>
</c:chartSpace>
</file>

<file path=ppt/media/image1.jpeg>
</file>

<file path=ppt/media/image1.png>
</file>

<file path=ppt/media/image1.tif>
</file>

<file path=ppt/media/image2.jpeg>
</file>

<file path=ppt/media/image2.png>
</file>

<file path=ppt/media/image2.tif>
</file>

<file path=ppt/media/image3.png>
</file>

<file path=ppt/media/image3.tif>
</file>

<file path=ppt/media/image4.png>
</file>

<file path=ppt/media/image5.png>
</file>

<file path=ppt/media/image6.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0" name="Shape 120"/>
          <p:cNvSpPr/>
          <p:nvPr>
            <p:ph type="sldImg"/>
          </p:nvPr>
        </p:nvSpPr>
        <p:spPr>
          <a:xfrm>
            <a:off x="1143000" y="685800"/>
            <a:ext cx="4572000" cy="3429000"/>
          </a:xfrm>
          <a:prstGeom prst="rect">
            <a:avLst/>
          </a:prstGeom>
        </p:spPr>
        <p:txBody>
          <a:bodyPr/>
          <a:lstStyle/>
          <a:p>
            <a:pPr/>
          </a:p>
        </p:txBody>
      </p:sp>
      <p:sp>
        <p:nvSpPr>
          <p:cNvPr id="121" name="Shape 12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 Id="rId3" Type="http://schemas.openxmlformats.org/officeDocument/2006/relationships/hyperlink" Target="https://engineering.fb.com/2017/08/31/web/rapid-release-at-massive-scale/" TargetMode="External"/></Relationships>

</file>

<file path=ppt/notesSlides/_rels/notesSlide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hape 137"/>
          <p:cNvSpPr/>
          <p:nvPr>
            <p:ph type="sldImg"/>
          </p:nvPr>
        </p:nvSpPr>
        <p:spPr>
          <a:prstGeom prst="rect">
            <a:avLst/>
          </a:prstGeom>
        </p:spPr>
        <p:txBody>
          <a:bodyPr/>
          <a:lstStyle/>
          <a:p>
            <a:pPr/>
          </a:p>
        </p:txBody>
      </p:sp>
      <p:sp>
        <p:nvSpPr>
          <p:cNvPr id="138" name="Shape 138"/>
          <p:cNvSpPr/>
          <p:nvPr>
            <p:ph type="body" sz="quarter" idx="1"/>
          </p:nvPr>
        </p:nvSpPr>
        <p:spPr>
          <a:prstGeom prst="rect">
            <a:avLst/>
          </a:prstGeom>
        </p:spPr>
        <p:txBody>
          <a:bodyPr/>
          <a:lstStyle/>
          <a:p>
            <a:pPr/>
            <a:r>
              <a:t>Review: Why expensive as move to the right?</a:t>
            </a:r>
          </a:p>
          <a:p>
            <a:pPr marL="279400" indent="-279400">
              <a:buSzPct val="123000"/>
              <a:buChar char="*"/>
            </a:pPr>
            <a:r>
              <a:t>Need to be triaged by someone who doesn’t know (or doesn’t remember)</a:t>
            </a:r>
          </a:p>
          <a:p>
            <a:pPr marL="279400" indent="-279400">
              <a:buSzPct val="123000"/>
              <a:buChar char="*"/>
            </a:pPr>
            <a:r>
              <a:t>Might now need more work, since code has changed around the bug</a:t>
            </a:r>
          </a:p>
          <a:p>
            <a:pPr marL="279400" indent="-279400">
              <a:buSzPct val="123000"/>
              <a:buChar char="*"/>
            </a:pPr>
            <a:r>
              <a:t>Has a greater impact - who wants to read about their bug on the front page of the newspaper?</a:t>
            </a:r>
          </a:p>
          <a:p>
            <a:pPr/>
            <a:r>
              <a:t>So far: edit-compile-debug loop of local development, continuous integration.</a:t>
            </a:r>
          </a:p>
          <a:p>
            <a:pPr/>
          </a:p>
          <a:p>
            <a:pPr/>
            <a:r>
              <a:t>Now consider:</a:t>
            </a:r>
          </a:p>
          <a:p>
            <a:pPr/>
            <a:r>
              <a:t>Bug reports by internal users who are opted in to a feature before external users</a:t>
            </a:r>
          </a:p>
          <a:p>
            <a:pPr/>
            <a:r>
              <a:t>Bug or outage reports by external users</a:t>
            </a:r>
          </a:p>
          <a:p>
            <a:pPr/>
            <a:r>
              <a:t>Can we develop a process to detect these defects and resolve them before they have a greater impact?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Shape 151"/>
          <p:cNvSpPr/>
          <p:nvPr>
            <p:ph type="sldImg"/>
          </p:nvPr>
        </p:nvSpPr>
        <p:spPr>
          <a:prstGeom prst="rect">
            <a:avLst/>
          </a:prstGeom>
        </p:spPr>
        <p:txBody>
          <a:bodyPr/>
          <a:lstStyle/>
          <a:p>
            <a:pPr/>
          </a:p>
        </p:txBody>
      </p:sp>
      <p:sp>
        <p:nvSpPr>
          <p:cNvPr id="152" name="Shape 152"/>
          <p:cNvSpPr/>
          <p:nvPr>
            <p:ph type="body" sz="quarter" idx="1"/>
          </p:nvPr>
        </p:nvSpPr>
        <p:spPr>
          <a:prstGeom prst="rect">
            <a:avLst/>
          </a:prstGeom>
        </p:spPr>
        <p:txBody>
          <a:bodyPr/>
          <a:lstStyle/>
          <a:p>
            <a:pPr/>
            <a:r>
              <a:t>Thanks to the automated software integration pipeline that we’ve built, we can now work on closing the last feedback loop: by delivering our updates frequently, we can observe the impact of each update in relative isolation. We can be agile - releasing frequently, in small batches of updates. Thanks to automation from our CI + infrastructure system, we should be able to release with relatively low human overhead. We can maintain performance indicators like crashes, or latency and work on improving them. We can roll-out these changes to just a few users before shipping to everyone, and use this data to help determine if we should do that roll-out or not. We can even use this approach to evaluate whether newly designed features are used by users as our product designers intended - for instance, if we are implementing improvements to the usability of a commenting system, we might measure whether there are more comments made using the new feature or not. There are a few tricks that we can use to make this all work (and not make our software worse).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Shape 157"/>
          <p:cNvSpPr/>
          <p:nvPr>
            <p:ph type="sldImg"/>
          </p:nvPr>
        </p:nvSpPr>
        <p:spPr>
          <a:prstGeom prst="rect">
            <a:avLst/>
          </a:prstGeom>
        </p:spPr>
        <p:txBody>
          <a:bodyPr/>
          <a:lstStyle/>
          <a:p>
            <a:pPr/>
          </a:p>
        </p:txBody>
      </p:sp>
      <p:sp>
        <p:nvSpPr>
          <p:cNvPr id="158" name="Shape 158"/>
          <p:cNvSpPr/>
          <p:nvPr>
            <p:ph type="body" sz="quarter" idx="1"/>
          </p:nvPr>
        </p:nvSpPr>
        <p:spPr>
          <a:prstGeom prst="rect">
            <a:avLst/>
          </a:prstGeom>
        </p:spPr>
        <p:txBody>
          <a:bodyPr/>
          <a:lstStyle/>
          <a:p>
            <a:pPr/>
            <a:r>
              <a:t>A key pre-requisite for continuous delivery is a staging environment . As software becomes more complex,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Shape 348"/>
          <p:cNvSpPr/>
          <p:nvPr>
            <p:ph type="sldImg"/>
          </p:nvPr>
        </p:nvSpPr>
        <p:spPr>
          <a:prstGeom prst="rect">
            <a:avLst/>
          </a:prstGeom>
        </p:spPr>
        <p:txBody>
          <a:bodyPr/>
          <a:lstStyle/>
          <a:p>
            <a:pPr/>
          </a:p>
        </p:txBody>
      </p:sp>
      <p:sp>
        <p:nvSpPr>
          <p:cNvPr id="349" name="Shape 349"/>
          <p:cNvSpPr/>
          <p:nvPr>
            <p:ph type="body" sz="quarter" idx="1"/>
          </p:nvPr>
        </p:nvSpPr>
        <p:spPr>
          <a:prstGeom prst="rect">
            <a:avLst/>
          </a:prstGeom>
        </p:spPr>
        <p:txBody>
          <a:bodyPr/>
          <a:lstStyle/>
          <a:p>
            <a:pPr/>
            <a:r>
              <a:rPr u="sng">
                <a:hlinkClick r:id="rId3" invalidUrl="" action="" tgtFrame="" tooltip="" history="1" highlightClick="0" endSnd="0"/>
              </a:rPr>
              <a:t>https://engineering.fb.com/2017/08/31/web/rapid-release-at-massive-scale/</a:t>
            </a:r>
          </a:p>
          <a:p>
            <a:pPr/>
          </a:p>
          <a:p>
            <a:pPr/>
          </a:p>
          <a:p>
            <a:pPr/>
            <a:r>
              <a:t>What was bad about this?</a:t>
            </a:r>
          </a:p>
          <a:p>
            <a:pPr/>
            <a:r>
              <a:t>For many years, we pushed the Facebook front end three times a day using a simple master and release branch strategy. Engineers would request cherry-picks — changes to the code that had passed a series of automated tests — to pull from the master branch into one of the daily pushes from the release branch. In general, we saw between 500 and 700 cherry-picks per day. Once a week, we’d cut a new release branch that picked up any changes that were not cherry-picked during the week.</a:t>
            </a:r>
          </a:p>
          <a:p>
            <a:pPr/>
          </a:p>
          <a:p>
            <a:pPr/>
            <a:r>
              <a:t>By 2016, we saw that the branch/cherry-pick model was reaching its limit. We were ingesting more than 1,000 diffs a day to the master branch, and the weekly push was sometimes as many as 10,000 diffs. The amount of manual effort needed to coordinate and deliver such a large release every week was not sustainable.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 name="Shape 361"/>
          <p:cNvSpPr/>
          <p:nvPr>
            <p:ph type="sldImg"/>
          </p:nvPr>
        </p:nvSpPr>
        <p:spPr>
          <a:prstGeom prst="rect">
            <a:avLst/>
          </a:prstGeom>
        </p:spPr>
        <p:txBody>
          <a:bodyPr/>
          <a:lstStyle/>
          <a:p>
            <a:pPr/>
          </a:p>
        </p:txBody>
      </p:sp>
      <p:sp>
        <p:nvSpPr>
          <p:cNvPr id="362" name="Shape 362"/>
          <p:cNvSpPr/>
          <p:nvPr>
            <p:ph type="body" sz="quarter" idx="1"/>
          </p:nvPr>
        </p:nvSpPr>
        <p:spPr>
          <a:prstGeom prst="rect">
            <a:avLst/>
          </a:prstGeom>
        </p:spPr>
        <p:txBody>
          <a:bodyPr/>
          <a:lstStyle/>
          <a:p>
            <a:pPr/>
          </a:p>
          <a:p>
            <a:pPr/>
          </a:p>
          <a:p>
            <a:pPr/>
          </a:p>
          <a:p>
            <a:pPr/>
            <a:r>
              <a:t>First, diffs that have passed a series of automated internal tests and land in master are pushed out to Facebook employees. In this stage, we get push-blocking alerts if we’ve introduced a regression, and an emergency stop button lets us keep the release from going any further. If everything is OK, we push the changes to 2 percent of production, where again we collect signal and monitor alerts, especially for edge cases that our testing or employee dogfooding may not have picked up. Finally, we roll out to 100 percent of production, where our Flytrap tool aggregates user reports and alerts us to any anomalies.</a:t>
            </a:r>
          </a:p>
          <a:p>
            <a:pPr/>
          </a:p>
          <a:p>
            <a:pPr/>
            <a:r>
              <a:t>Many of the changes are initially kept behind our Gatekeeper system, which allows us to roll out mobile and web code releases independently from new features, helping to lower the risk of any particular update causing a problem. If we do find a problem, we can simply switch the gatekeeper off rather than revert back to a previous version or fix forward.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4" name="Shape 384"/>
          <p:cNvSpPr/>
          <p:nvPr>
            <p:ph type="sldImg"/>
          </p:nvPr>
        </p:nvSpPr>
        <p:spPr>
          <a:prstGeom prst="rect">
            <a:avLst/>
          </a:prstGeom>
        </p:spPr>
        <p:txBody>
          <a:bodyPr/>
          <a:lstStyle/>
          <a:p>
            <a:pPr/>
          </a:p>
        </p:txBody>
      </p:sp>
      <p:sp>
        <p:nvSpPr>
          <p:cNvPr id="385" name="Shape 385"/>
          <p:cNvSpPr/>
          <p:nvPr>
            <p:ph type="body" sz="quarter" idx="1"/>
          </p:nvPr>
        </p:nvSpPr>
        <p:spPr>
          <a:prstGeom prst="rect">
            <a:avLst/>
          </a:prstGeom>
        </p:spPr>
        <p:txBody>
          <a:bodyPr/>
          <a:lstStyle/>
          <a:p>
            <a:pPr/>
            <a:r>
              <a:t>SPS - Netflix key business metric: “Stream starts per second” - can a user actually watch what they want to watch. If SPS deviates between control and expected, auto-rollback within seconds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96"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97"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98"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6"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07"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1" name="Slide Title"/>
          <p:cNvSpPr txBox="1"/>
          <p:nvPr>
            <p:ph type="title" hasCustomPrompt="1"/>
          </p:nvPr>
        </p:nvSpPr>
        <p:spPr>
          <a:prstGeom prst="rect">
            <a:avLst/>
          </a:prstGeom>
        </p:spPr>
        <p:txBody>
          <a:bodyPr/>
          <a:lstStyle/>
          <a:p>
            <a:pPr/>
            <a:r>
              <a:t>Slide Title</a:t>
            </a:r>
          </a:p>
        </p:txBody>
      </p:sp>
      <p:sp>
        <p:nvSpPr>
          <p:cNvPr id="22"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2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3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3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3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3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4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43" name="Slide Title"/>
          <p:cNvSpPr txBox="1"/>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pPr/>
            <a:r>
              <a:t>Slide Title</a:t>
            </a:r>
          </a:p>
        </p:txBody>
      </p:sp>
      <p:sp>
        <p:nvSpPr>
          <p:cNvPr id="4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4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52"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53"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60"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61"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62"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70"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78"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79"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8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87"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88"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creativecommons.org/licenses/by-sa/4.0/"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Relationship Id="rId3" Type="http://schemas.openxmlformats.org/officeDocument/2006/relationships/hyperlink" Target="https://engineering.fb.com/2017/08/31/web/rapid-release-at-massive-scale/"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jpeg"/><Relationship Id="rId4" Type="http://schemas.openxmlformats.org/officeDocument/2006/relationships/hyperlink" Target="https://engineering.fb.com/2017/08/31/web/rapid-release-at-massive-scale/"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hyperlink" Target="https://www.youtube.com/watch?v=qyzymLlj9ag"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reativecommons.org/licenses/by-sa/4.0/"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chart" Target="../charts/chart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hyperlink" Target="https://www.fastcompany.com/3047642/do-the-simple-thing-first-the-engineering-behind-instagram" TargetMode="External"/><Relationship Id="rId4"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Jonathan Bell, John Boyland, Mitch Wand…"/>
          <p:cNvSpPr txBox="1"/>
          <p:nvPr>
            <p:ph type="body" idx="21"/>
          </p:nvPr>
        </p:nvSpPr>
        <p:spPr>
          <a:xfrm>
            <a:off x="1201340" y="11177783"/>
            <a:ext cx="21971003" cy="1959509"/>
          </a:xfrm>
          <a:prstGeom prst="rect">
            <a:avLst/>
          </a:prstGeom>
          <a:extLst>
            <a:ext uri="{C572A759-6A51-4108-AA02-DFA0A04FC94B}">
              <ma14:wrappingTextBoxFlag xmlns:ma14="http://schemas.microsoft.com/office/mac/drawingml/2011/main" val="1"/>
            </a:ext>
          </a:extLst>
        </p:spPr>
        <p:txBody>
          <a:bodyPr/>
          <a:lstStyle/>
          <a:p>
            <a:pPr>
              <a:defRPr>
                <a:solidFill>
                  <a:srgbClr val="005493"/>
                </a:solidFill>
              </a:defRPr>
            </a:pPr>
            <a:r>
              <a:t>Jonathan Bell, John Boyland, Mitch Wand</a:t>
            </a:r>
          </a:p>
          <a:p>
            <a:pPr>
              <a:defRPr>
                <a:solidFill>
                  <a:srgbClr val="005493"/>
                </a:solidFill>
              </a:defRPr>
            </a:pPr>
            <a:r>
              <a:t>Khoury College of Computer Sciences</a:t>
            </a:r>
            <a:br/>
            <a:r>
              <a:t>© 2021, released under </a:t>
            </a:r>
            <a:r>
              <a:rPr u="sng">
                <a:hlinkClick r:id="rId2" invalidUrl="" action="" tgtFrame="" tooltip="" history="1" highlightClick="0" endSnd="0"/>
              </a:rPr>
              <a:t>CC BY-SA</a:t>
            </a:r>
          </a:p>
        </p:txBody>
      </p:sp>
      <p:sp>
        <p:nvSpPr>
          <p:cNvPr id="124" name="CS 4530 &amp; CS 5500…"/>
          <p:cNvSpPr txBox="1"/>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cture 10.4: Continuous Delivery"/>
          <p:cNvSpPr txBox="1"/>
          <p:nvPr>
            <p:ph type="subTitle" sz="quarter" idx="1"/>
          </p:nvPr>
        </p:nvSpPr>
        <p:spPr>
          <a:prstGeom prst="rect">
            <a:avLst/>
          </a:prstGeom>
        </p:spPr>
        <p:txBody>
          <a:bodyPr/>
          <a:lstStyle/>
          <a:p>
            <a:pPr/>
            <a:r>
              <a:t>Lecture 10.4: Continuous Delivery</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DevOps Values"/>
          <p:cNvSpPr txBox="1"/>
          <p:nvPr>
            <p:ph type="title"/>
          </p:nvPr>
        </p:nvSpPr>
        <p:spPr>
          <a:prstGeom prst="rect">
            <a:avLst/>
          </a:prstGeom>
        </p:spPr>
        <p:txBody>
          <a:bodyPr/>
          <a:lstStyle/>
          <a:p>
            <a:pPr/>
            <a:r>
              <a:t>DevOps Values</a:t>
            </a:r>
          </a:p>
        </p:txBody>
      </p:sp>
      <p:sp>
        <p:nvSpPr>
          <p:cNvPr id="252" name="One team owns changes &quot;from cradle to grave&quo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One team owns changes "from cradle to grave"</a:t>
            </a:r>
          </a:p>
        </p:txBody>
      </p:sp>
      <p:sp>
        <p:nvSpPr>
          <p:cNvPr id="253" name="Group messages…"/>
          <p:cNvSpPr/>
          <p:nvPr/>
        </p:nvSpPr>
        <p:spPr>
          <a:xfrm>
            <a:off x="11879367" y="7987605"/>
            <a:ext cx="2954385" cy="4319493"/>
          </a:xfrm>
          <a:prstGeom prst="rect">
            <a:avLst/>
          </a:prstGeom>
          <a:solidFill>
            <a:srgbClr val="EE7D6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spcBef>
                <a:spcPts val="2100"/>
              </a:spcBef>
              <a:defRPr sz="2600">
                <a:solidFill>
                  <a:srgbClr val="000000"/>
                </a:solidFill>
                <a:latin typeface="Helvetica Light"/>
                <a:ea typeface="Helvetica Light"/>
                <a:cs typeface="Helvetica Light"/>
                <a:sym typeface="Helvetica Light"/>
              </a:defRPr>
            </a:pPr>
            <a:r>
              <a:t>Group messages</a:t>
            </a:r>
          </a:p>
          <a:p>
            <a:pPr defTabSz="821531">
              <a:spcBef>
                <a:spcPts val="2100"/>
              </a:spcBef>
              <a:defRPr sz="2600">
                <a:solidFill>
                  <a:srgbClr val="000000"/>
                </a:solidFill>
                <a:latin typeface="Helvetica Light"/>
                <a:ea typeface="Helvetica Light"/>
                <a:cs typeface="Helvetica Light"/>
                <a:sym typeface="Helvetica Light"/>
              </a:defRPr>
            </a:pPr>
            <a:r>
              <a:t>Chat</a:t>
            </a:r>
          </a:p>
          <a:p>
            <a:pPr defTabSz="821531">
              <a:spcBef>
                <a:spcPts val="2100"/>
              </a:spcBef>
              <a:defRPr sz="2600">
                <a:solidFill>
                  <a:srgbClr val="000000"/>
                </a:solidFill>
                <a:latin typeface="Helvetica Light"/>
                <a:ea typeface="Helvetica Light"/>
                <a:cs typeface="Helvetica Light"/>
                <a:sym typeface="Helvetica Light"/>
              </a:defRPr>
            </a:pPr>
            <a:r>
              <a:t>Upcoming Events</a:t>
            </a:r>
          </a:p>
          <a:p>
            <a:pPr defTabSz="821531">
              <a:spcBef>
                <a:spcPts val="2100"/>
              </a:spcBef>
              <a:defRPr sz="2600">
                <a:solidFill>
                  <a:srgbClr val="000000"/>
                </a:solidFill>
                <a:latin typeface="Helvetica Light"/>
                <a:ea typeface="Helvetica Light"/>
                <a:cs typeface="Helvetica Light"/>
                <a:sym typeface="Helvetica Light"/>
              </a:defRPr>
            </a:pPr>
            <a:r>
              <a:t>Birthdays</a:t>
            </a:r>
          </a:p>
          <a:p>
            <a:pPr defTabSz="821531">
              <a:spcBef>
                <a:spcPts val="2100"/>
              </a:spcBef>
              <a:defRPr sz="2600">
                <a:solidFill>
                  <a:srgbClr val="000000"/>
                </a:solidFill>
                <a:latin typeface="Helvetica Light"/>
                <a:ea typeface="Helvetica Light"/>
                <a:cs typeface="Helvetica Light"/>
                <a:sym typeface="Helvetica Light"/>
              </a:defRPr>
            </a:pPr>
            <a:r>
              <a:t>Photo Albums</a:t>
            </a:r>
          </a:p>
          <a:p>
            <a:pPr defTabSz="821531">
              <a:spcBef>
                <a:spcPts val="2100"/>
              </a:spcBef>
              <a:defRPr sz="2600">
                <a:solidFill>
                  <a:srgbClr val="000000"/>
                </a:solidFill>
                <a:latin typeface="Helvetica Light"/>
                <a:ea typeface="Helvetica Light"/>
                <a:cs typeface="Helvetica Light"/>
                <a:sym typeface="Helvetica Light"/>
              </a:defRPr>
            </a:pPr>
            <a:r>
              <a:t>Photo Picker</a:t>
            </a:r>
          </a:p>
        </p:txBody>
      </p:sp>
      <p:sp>
        <p:nvSpPr>
          <p:cNvPr id="254" name="Android"/>
          <p:cNvSpPr txBox="1"/>
          <p:nvPr/>
        </p:nvSpPr>
        <p:spPr>
          <a:xfrm>
            <a:off x="12538290" y="7204838"/>
            <a:ext cx="1593420" cy="625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latin typeface="Helvetica Light"/>
                <a:ea typeface="Helvetica Light"/>
                <a:cs typeface="Helvetica Light"/>
                <a:sym typeface="Helvetica Light"/>
              </a:defRPr>
            </a:lvl1pPr>
          </a:lstStyle>
          <a:p>
            <a:pPr/>
            <a:r>
              <a:t>Android</a:t>
            </a:r>
          </a:p>
        </p:txBody>
      </p:sp>
      <p:sp>
        <p:nvSpPr>
          <p:cNvPr id="255" name="Group messages…"/>
          <p:cNvSpPr/>
          <p:nvPr/>
        </p:nvSpPr>
        <p:spPr>
          <a:xfrm>
            <a:off x="16067298" y="7987605"/>
            <a:ext cx="2954384" cy="4319493"/>
          </a:xfrm>
          <a:prstGeom prst="rect">
            <a:avLst/>
          </a:prstGeom>
          <a:solidFill>
            <a:srgbClr val="FEEBAB"/>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spcBef>
                <a:spcPts val="2100"/>
              </a:spcBef>
              <a:defRPr sz="2600">
                <a:solidFill>
                  <a:srgbClr val="000000"/>
                </a:solidFill>
                <a:latin typeface="Helvetica Light"/>
                <a:ea typeface="Helvetica Light"/>
                <a:cs typeface="Helvetica Light"/>
                <a:sym typeface="Helvetica Light"/>
              </a:defRPr>
            </a:pPr>
            <a:r>
              <a:t>Group messages</a:t>
            </a:r>
          </a:p>
          <a:p>
            <a:pPr defTabSz="821531">
              <a:spcBef>
                <a:spcPts val="2100"/>
              </a:spcBef>
              <a:defRPr sz="2600">
                <a:solidFill>
                  <a:srgbClr val="000000"/>
                </a:solidFill>
                <a:latin typeface="Helvetica Light"/>
                <a:ea typeface="Helvetica Light"/>
                <a:cs typeface="Helvetica Light"/>
                <a:sym typeface="Helvetica Light"/>
              </a:defRPr>
            </a:pPr>
            <a:r>
              <a:t>Chat</a:t>
            </a:r>
          </a:p>
          <a:p>
            <a:pPr defTabSz="821531">
              <a:spcBef>
                <a:spcPts val="2100"/>
              </a:spcBef>
              <a:defRPr sz="2600">
                <a:solidFill>
                  <a:srgbClr val="000000"/>
                </a:solidFill>
                <a:latin typeface="Helvetica Light"/>
                <a:ea typeface="Helvetica Light"/>
                <a:cs typeface="Helvetica Light"/>
                <a:sym typeface="Helvetica Light"/>
              </a:defRPr>
            </a:pPr>
            <a:r>
              <a:t>Upcoming Events</a:t>
            </a:r>
          </a:p>
          <a:p>
            <a:pPr defTabSz="821531">
              <a:spcBef>
                <a:spcPts val="2100"/>
              </a:spcBef>
              <a:defRPr sz="2600">
                <a:solidFill>
                  <a:srgbClr val="000000"/>
                </a:solidFill>
                <a:latin typeface="Helvetica Light"/>
                <a:ea typeface="Helvetica Light"/>
                <a:cs typeface="Helvetica Light"/>
                <a:sym typeface="Helvetica Light"/>
              </a:defRPr>
            </a:pPr>
            <a:r>
              <a:t>Birthdays</a:t>
            </a:r>
          </a:p>
          <a:p>
            <a:pPr defTabSz="821531">
              <a:spcBef>
                <a:spcPts val="2100"/>
              </a:spcBef>
              <a:defRPr sz="2600">
                <a:solidFill>
                  <a:srgbClr val="000000"/>
                </a:solidFill>
                <a:latin typeface="Helvetica Light"/>
                <a:ea typeface="Helvetica Light"/>
                <a:cs typeface="Helvetica Light"/>
                <a:sym typeface="Helvetica Light"/>
              </a:defRPr>
            </a:pPr>
            <a:r>
              <a:t>Photo Albums</a:t>
            </a:r>
          </a:p>
          <a:p>
            <a:pPr defTabSz="821531">
              <a:spcBef>
                <a:spcPts val="2100"/>
              </a:spcBef>
              <a:defRPr sz="2600">
                <a:solidFill>
                  <a:srgbClr val="000000"/>
                </a:solidFill>
                <a:latin typeface="Helvetica Light"/>
                <a:ea typeface="Helvetica Light"/>
                <a:cs typeface="Helvetica Light"/>
                <a:sym typeface="Helvetica Light"/>
              </a:defRPr>
            </a:pPr>
            <a:r>
              <a:t>Photo Picker</a:t>
            </a:r>
          </a:p>
        </p:txBody>
      </p:sp>
      <p:sp>
        <p:nvSpPr>
          <p:cNvPr id="256" name="iOS"/>
          <p:cNvSpPr txBox="1"/>
          <p:nvPr/>
        </p:nvSpPr>
        <p:spPr>
          <a:xfrm>
            <a:off x="17117787" y="7204838"/>
            <a:ext cx="810287" cy="625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latin typeface="Helvetica Light"/>
                <a:ea typeface="Helvetica Light"/>
                <a:cs typeface="Helvetica Light"/>
                <a:sym typeface="Helvetica Light"/>
              </a:defRPr>
            </a:lvl1pPr>
          </a:lstStyle>
          <a:p>
            <a:pPr/>
            <a:r>
              <a:t>iOS</a:t>
            </a:r>
          </a:p>
        </p:txBody>
      </p:sp>
      <p:grpSp>
        <p:nvGrpSpPr>
          <p:cNvPr id="268" name="Group"/>
          <p:cNvGrpSpPr/>
          <p:nvPr/>
        </p:nvGrpSpPr>
        <p:grpSpPr>
          <a:xfrm>
            <a:off x="4074872" y="8107929"/>
            <a:ext cx="3207785" cy="4993681"/>
            <a:chOff x="0" y="255587"/>
            <a:chExt cx="3207783" cy="4993679"/>
          </a:xfrm>
        </p:grpSpPr>
        <p:sp>
          <p:nvSpPr>
            <p:cNvPr id="25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sz="2600">
                  <a:solidFill>
                    <a:srgbClr val="FFFFFF"/>
                  </a:solidFill>
                  <a:latin typeface="Helvetica Light"/>
                  <a:ea typeface="Helvetica Light"/>
                  <a:cs typeface="Helvetica Light"/>
                  <a:sym typeface="Helvetica Light"/>
                </a:defRPr>
              </a:pPr>
            </a:p>
          </p:txBody>
        </p:sp>
        <p:sp>
          <p:nvSpPr>
            <p:cNvPr id="258" name="Messages"/>
            <p:cNvSpPr/>
            <p:nvPr/>
          </p:nvSpPr>
          <p:spPr>
            <a:xfrm>
              <a:off x="1937783" y="92531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pPr/>
              <a:r>
                <a:t>Messages</a:t>
              </a:r>
            </a:p>
          </p:txBody>
        </p:sp>
        <p:sp>
          <p:nvSpPr>
            <p:cNvPr id="25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sz="2600">
                  <a:solidFill>
                    <a:srgbClr val="FFFFFF"/>
                  </a:solidFill>
                  <a:latin typeface="Helvetica Light"/>
                  <a:ea typeface="Helvetica Light"/>
                  <a:cs typeface="Helvetica Light"/>
                  <a:sym typeface="Helvetica Light"/>
                </a:defRPr>
              </a:pPr>
            </a:p>
          </p:txBody>
        </p:sp>
        <p:sp>
          <p:nvSpPr>
            <p:cNvPr id="260" name="Events"/>
            <p:cNvSpPr/>
            <p:nvPr/>
          </p:nvSpPr>
          <p:spPr>
            <a:xfrm>
              <a:off x="1592526" y="16575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pPr/>
              <a:r>
                <a:t>Events</a:t>
              </a:r>
            </a:p>
          </p:txBody>
        </p:sp>
        <p:sp>
          <p:nvSpPr>
            <p:cNvPr id="26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sz="2600">
                  <a:solidFill>
                    <a:srgbClr val="FFFFFF"/>
                  </a:solidFill>
                  <a:latin typeface="Helvetica Light"/>
                  <a:ea typeface="Helvetica Light"/>
                  <a:cs typeface="Helvetica Light"/>
                  <a:sym typeface="Helvetica Light"/>
                </a:defRPr>
              </a:pPr>
            </a:p>
          </p:txBody>
        </p:sp>
        <p:sp>
          <p:nvSpPr>
            <p:cNvPr id="262" name="Photos"/>
            <p:cNvSpPr/>
            <p:nvPr/>
          </p:nvSpPr>
          <p:spPr>
            <a:xfrm>
              <a:off x="1604527" y="2389782"/>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pPr/>
              <a:r>
                <a:t>Photos</a:t>
              </a:r>
            </a:p>
          </p:txBody>
        </p:sp>
        <p:sp>
          <p:nvSpPr>
            <p:cNvPr id="26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sz="2600">
                  <a:solidFill>
                    <a:srgbClr val="FFFFFF"/>
                  </a:solidFill>
                  <a:latin typeface="Helvetica Light"/>
                  <a:ea typeface="Helvetica Light"/>
                  <a:cs typeface="Helvetica Light"/>
                  <a:sym typeface="Helvetica Light"/>
                </a:defRPr>
              </a:pPr>
            </a:p>
          </p:txBody>
        </p:sp>
        <p:sp>
          <p:nvSpPr>
            <p:cNvPr id="264" name="Android"/>
            <p:cNvSpPr/>
            <p:nvPr/>
          </p:nvSpPr>
          <p:spPr>
            <a:xfrm>
              <a:off x="1707611" y="3184525"/>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pPr/>
              <a:r>
                <a:t>Android</a:t>
              </a:r>
            </a:p>
          </p:txBody>
        </p:sp>
        <p:sp>
          <p:nvSpPr>
            <p:cNvPr id="26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sz="2600">
                  <a:solidFill>
                    <a:srgbClr val="FFFFFF"/>
                  </a:solidFill>
                  <a:latin typeface="Helvetica Light"/>
                  <a:ea typeface="Helvetica Light"/>
                  <a:cs typeface="Helvetica Light"/>
                  <a:sym typeface="Helvetica Light"/>
                </a:defRPr>
              </a:pPr>
            </a:p>
          </p:txBody>
        </p:sp>
        <p:sp>
          <p:nvSpPr>
            <p:cNvPr id="266" name="iOS"/>
            <p:cNvSpPr/>
            <p:nvPr/>
          </p:nvSpPr>
          <p:spPr>
            <a:xfrm>
              <a:off x="1294631" y="397926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pPr/>
              <a:r>
                <a:t>iOS</a:t>
              </a:r>
            </a:p>
          </p:txBody>
        </p:sp>
        <p:sp>
          <p:nvSpPr>
            <p:cNvPr id="267" name="Engineering Teams"/>
            <p:cNvSpPr/>
            <p:nvPr/>
          </p:nvSpPr>
          <p:spPr>
            <a:xfrm>
              <a:off x="0" y="255587"/>
              <a:ext cx="3185053"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lvl1pPr defTabSz="821531">
                <a:defRPr b="1">
                  <a:solidFill>
                    <a:srgbClr val="000000"/>
                  </a:solidFill>
                  <a:latin typeface="Helvetica"/>
                  <a:ea typeface="Helvetica"/>
                  <a:cs typeface="Helvetica"/>
                  <a:sym typeface="Helvetica"/>
                </a:defRPr>
              </a:lvl1pPr>
            </a:lstStyle>
            <a:p>
              <a:pPr/>
              <a:r>
                <a:t>Engineering Teams</a:t>
              </a:r>
            </a:p>
          </p:txBody>
        </p:sp>
      </p:grpSp>
      <p:sp>
        <p:nvSpPr>
          <p:cNvPr id="269" name="Group messages"/>
          <p:cNvSpPr/>
          <p:nvPr/>
        </p:nvSpPr>
        <p:spPr>
          <a:xfrm>
            <a:off x="7691437" y="7965281"/>
            <a:ext cx="2954385" cy="746397"/>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Group messages</a:t>
            </a:r>
          </a:p>
        </p:txBody>
      </p:sp>
      <p:sp>
        <p:nvSpPr>
          <p:cNvPr id="270" name="Chat"/>
          <p:cNvSpPr/>
          <p:nvPr/>
        </p:nvSpPr>
        <p:spPr>
          <a:xfrm>
            <a:off x="7691437" y="8697515"/>
            <a:ext cx="2954385" cy="746397"/>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Chat</a:t>
            </a:r>
          </a:p>
        </p:txBody>
      </p:sp>
      <p:sp>
        <p:nvSpPr>
          <p:cNvPr id="271" name="Upcoming Events"/>
          <p:cNvSpPr/>
          <p:nvPr/>
        </p:nvSpPr>
        <p:spPr>
          <a:xfrm>
            <a:off x="7691437" y="9447609"/>
            <a:ext cx="2954385" cy="746397"/>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Upcoming Events</a:t>
            </a:r>
          </a:p>
        </p:txBody>
      </p:sp>
      <p:sp>
        <p:nvSpPr>
          <p:cNvPr id="272" name="Birthdays"/>
          <p:cNvSpPr/>
          <p:nvPr/>
        </p:nvSpPr>
        <p:spPr>
          <a:xfrm>
            <a:off x="7691437" y="10197703"/>
            <a:ext cx="2954385" cy="746397"/>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Birthdays</a:t>
            </a:r>
          </a:p>
        </p:txBody>
      </p:sp>
      <p:sp>
        <p:nvSpPr>
          <p:cNvPr id="273" name="Photo Albums"/>
          <p:cNvSpPr/>
          <p:nvPr/>
        </p:nvSpPr>
        <p:spPr>
          <a:xfrm>
            <a:off x="7691437" y="10929937"/>
            <a:ext cx="2954385"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Albums</a:t>
            </a:r>
          </a:p>
        </p:txBody>
      </p:sp>
      <p:sp>
        <p:nvSpPr>
          <p:cNvPr id="274" name="Photo Picker"/>
          <p:cNvSpPr/>
          <p:nvPr/>
        </p:nvSpPr>
        <p:spPr>
          <a:xfrm>
            <a:off x="7691437" y="11572875"/>
            <a:ext cx="2954385"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Picker</a:t>
            </a:r>
          </a:p>
        </p:txBody>
      </p:sp>
      <p:sp>
        <p:nvSpPr>
          <p:cNvPr id="275" name="Desktop/Web"/>
          <p:cNvSpPr txBox="1"/>
          <p:nvPr/>
        </p:nvSpPr>
        <p:spPr>
          <a:xfrm>
            <a:off x="7863717" y="7204838"/>
            <a:ext cx="2609825" cy="625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latin typeface="Helvetica Light"/>
                <a:ea typeface="Helvetica Light"/>
                <a:cs typeface="Helvetica Light"/>
                <a:sym typeface="Helvetica Light"/>
              </a:defRPr>
            </a:lvl1pPr>
          </a:lstStyle>
          <a:p>
            <a:pPr/>
            <a:r>
              <a:t>Desktop/Web</a:t>
            </a:r>
          </a:p>
        </p:txBody>
      </p:sp>
      <p:sp>
        <p:nvSpPr>
          <p:cNvPr id="276" name="Product Experts"/>
          <p:cNvSpPr/>
          <p:nvPr/>
        </p:nvSpPr>
        <p:spPr>
          <a:xfrm>
            <a:off x="7282163" y="12425660"/>
            <a:ext cx="11700333" cy="660798"/>
          </a:xfrm>
          <a:prstGeom prst="roundRect">
            <a:avLst>
              <a:gd name="adj" fmla="val 40541"/>
            </a:avLst>
          </a:prstGeom>
          <a:solidFill>
            <a:srgbClr val="BB2CA2"/>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FFFFFF"/>
                </a:solidFill>
                <a:latin typeface="Helvetica Light"/>
                <a:ea typeface="Helvetica Light"/>
                <a:cs typeface="Helvetica Light"/>
                <a:sym typeface="Helvetica Light"/>
              </a:defRPr>
            </a:lvl1pPr>
          </a:lstStyle>
          <a:p>
            <a:pPr/>
            <a:r>
              <a:t>Product Experts</a:t>
            </a:r>
          </a:p>
        </p:txBody>
      </p:sp>
      <p:sp>
        <p:nvSpPr>
          <p:cNvPr id="277" name="Group messages"/>
          <p:cNvSpPr/>
          <p:nvPr/>
        </p:nvSpPr>
        <p:spPr>
          <a:xfrm>
            <a:off x="11879367" y="7970356"/>
            <a:ext cx="2954385" cy="746398"/>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Group messages</a:t>
            </a:r>
          </a:p>
        </p:txBody>
      </p:sp>
      <p:sp>
        <p:nvSpPr>
          <p:cNvPr id="278" name="Chat"/>
          <p:cNvSpPr/>
          <p:nvPr/>
        </p:nvSpPr>
        <p:spPr>
          <a:xfrm>
            <a:off x="11879367" y="8702591"/>
            <a:ext cx="2954385" cy="746397"/>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Chat</a:t>
            </a:r>
          </a:p>
        </p:txBody>
      </p:sp>
      <p:sp>
        <p:nvSpPr>
          <p:cNvPr id="279" name="Upcoming Events"/>
          <p:cNvSpPr/>
          <p:nvPr/>
        </p:nvSpPr>
        <p:spPr>
          <a:xfrm>
            <a:off x="11879367" y="9452685"/>
            <a:ext cx="2954385" cy="746397"/>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Upcoming Events</a:t>
            </a:r>
          </a:p>
        </p:txBody>
      </p:sp>
      <p:sp>
        <p:nvSpPr>
          <p:cNvPr id="280" name="Birthdays"/>
          <p:cNvSpPr/>
          <p:nvPr/>
        </p:nvSpPr>
        <p:spPr>
          <a:xfrm>
            <a:off x="11879367" y="10202778"/>
            <a:ext cx="2954385" cy="746398"/>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Birthdays</a:t>
            </a:r>
          </a:p>
        </p:txBody>
      </p:sp>
      <p:sp>
        <p:nvSpPr>
          <p:cNvPr id="281" name="Photo Albums"/>
          <p:cNvSpPr/>
          <p:nvPr/>
        </p:nvSpPr>
        <p:spPr>
          <a:xfrm>
            <a:off x="11879367" y="10935013"/>
            <a:ext cx="2954385"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Albums</a:t>
            </a:r>
          </a:p>
        </p:txBody>
      </p:sp>
      <p:sp>
        <p:nvSpPr>
          <p:cNvPr id="282" name="Photo Picker"/>
          <p:cNvSpPr/>
          <p:nvPr/>
        </p:nvSpPr>
        <p:spPr>
          <a:xfrm>
            <a:off x="11879367" y="11577950"/>
            <a:ext cx="2954385"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Picker</a:t>
            </a:r>
          </a:p>
        </p:txBody>
      </p:sp>
      <p:sp>
        <p:nvSpPr>
          <p:cNvPr id="283" name="Group messages"/>
          <p:cNvSpPr/>
          <p:nvPr/>
        </p:nvSpPr>
        <p:spPr>
          <a:xfrm>
            <a:off x="16067298" y="7970356"/>
            <a:ext cx="2954384" cy="746398"/>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Group messages</a:t>
            </a:r>
          </a:p>
        </p:txBody>
      </p:sp>
      <p:sp>
        <p:nvSpPr>
          <p:cNvPr id="284" name="Chat"/>
          <p:cNvSpPr/>
          <p:nvPr/>
        </p:nvSpPr>
        <p:spPr>
          <a:xfrm>
            <a:off x="16067298" y="8702591"/>
            <a:ext cx="2954384" cy="746397"/>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Chat</a:t>
            </a:r>
          </a:p>
        </p:txBody>
      </p:sp>
      <p:sp>
        <p:nvSpPr>
          <p:cNvPr id="285" name="Upcoming Events"/>
          <p:cNvSpPr/>
          <p:nvPr/>
        </p:nvSpPr>
        <p:spPr>
          <a:xfrm>
            <a:off x="16067298" y="9452685"/>
            <a:ext cx="2954384" cy="746397"/>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Upcoming Events</a:t>
            </a:r>
          </a:p>
        </p:txBody>
      </p:sp>
      <p:sp>
        <p:nvSpPr>
          <p:cNvPr id="286" name="Birthdays"/>
          <p:cNvSpPr/>
          <p:nvPr/>
        </p:nvSpPr>
        <p:spPr>
          <a:xfrm>
            <a:off x="16067298" y="10202778"/>
            <a:ext cx="2954384" cy="746398"/>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Birthdays</a:t>
            </a:r>
          </a:p>
        </p:txBody>
      </p:sp>
      <p:sp>
        <p:nvSpPr>
          <p:cNvPr id="287" name="Photo Albums"/>
          <p:cNvSpPr/>
          <p:nvPr/>
        </p:nvSpPr>
        <p:spPr>
          <a:xfrm>
            <a:off x="16067298" y="10935013"/>
            <a:ext cx="2954384"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Albums</a:t>
            </a:r>
          </a:p>
        </p:txBody>
      </p:sp>
      <p:sp>
        <p:nvSpPr>
          <p:cNvPr id="288" name="Photo Picker"/>
          <p:cNvSpPr/>
          <p:nvPr/>
        </p:nvSpPr>
        <p:spPr>
          <a:xfrm>
            <a:off x="16067298" y="11577950"/>
            <a:ext cx="2954384"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Picker</a:t>
            </a:r>
          </a:p>
        </p:txBody>
      </p:sp>
      <p:sp>
        <p:nvSpPr>
          <p:cNvPr id="289" name="You are the support person for your changes, regardless of platform…"/>
          <p:cNvSpPr txBox="1"/>
          <p:nvPr>
            <p:ph type="body" idx="1"/>
          </p:nvPr>
        </p:nvSpPr>
        <p:spPr>
          <a:prstGeom prst="rect">
            <a:avLst/>
          </a:prstGeom>
        </p:spPr>
        <p:txBody>
          <a:bodyPr/>
          <a:lstStyle/>
          <a:p>
            <a:pPr/>
            <a:r>
              <a:t>You are the support person for your changes, regardless of platform</a:t>
            </a:r>
          </a:p>
          <a:p>
            <a:pPr/>
            <a:r>
              <a:t>Example: Facebook mobile teams (DevOps)</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Rectangle"/>
          <p:cNvSpPr/>
          <p:nvPr/>
        </p:nvSpPr>
        <p:spPr>
          <a:xfrm>
            <a:off x="10588164" y="6291475"/>
            <a:ext cx="13707726" cy="1696690"/>
          </a:xfrm>
          <a:prstGeom prst="rect">
            <a:avLst/>
          </a:prstGeom>
          <a:ln w="1397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92" name="Deployment Pipeline"/>
          <p:cNvSpPr txBox="1"/>
          <p:nvPr>
            <p:ph type="title"/>
          </p:nvPr>
        </p:nvSpPr>
        <p:spPr>
          <a:prstGeom prst="rect">
            <a:avLst/>
          </a:prstGeom>
        </p:spPr>
        <p:txBody>
          <a:bodyPr/>
          <a:lstStyle/>
          <a:p>
            <a:pPr/>
            <a:r>
              <a:t>Deployment Pipeline</a:t>
            </a:r>
          </a:p>
        </p:txBody>
      </p:sp>
      <p:sp>
        <p:nvSpPr>
          <p:cNvPr id="293" name="With staging environmen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With staging environment</a:t>
            </a:r>
          </a:p>
        </p:txBody>
      </p:sp>
      <p:sp>
        <p:nvSpPr>
          <p:cNvPr id="294" name="Develop"/>
          <p:cNvSpPr/>
          <p:nvPr/>
        </p:nvSpPr>
        <p:spPr>
          <a:xfrm>
            <a:off x="198659" y="6504820"/>
            <a:ext cx="2832070" cy="1270001"/>
          </a:xfrm>
          <a:prstGeom prst="rect">
            <a:avLst/>
          </a:prstGeom>
          <a:solidFill>
            <a:srgbClr val="0A52B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pPr/>
            <a:r>
              <a:t>Develop</a:t>
            </a:r>
          </a:p>
        </p:txBody>
      </p:sp>
      <p:sp>
        <p:nvSpPr>
          <p:cNvPr id="295" name="Build"/>
          <p:cNvSpPr/>
          <p:nvPr/>
        </p:nvSpPr>
        <p:spPr>
          <a:xfrm>
            <a:off x="3727490" y="6504820"/>
            <a:ext cx="2832070" cy="1270001"/>
          </a:xfrm>
          <a:prstGeom prst="rect">
            <a:avLst/>
          </a:prstGeom>
          <a:solidFill>
            <a:srgbClr val="0A52B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pPr/>
            <a:r>
              <a:t>Build</a:t>
            </a:r>
          </a:p>
        </p:txBody>
      </p:sp>
      <p:sp>
        <p:nvSpPr>
          <p:cNvPr id="296" name="Test"/>
          <p:cNvSpPr/>
          <p:nvPr/>
        </p:nvSpPr>
        <p:spPr>
          <a:xfrm>
            <a:off x="7256321" y="6504820"/>
            <a:ext cx="2832070" cy="1270001"/>
          </a:xfrm>
          <a:prstGeom prst="rect">
            <a:avLst/>
          </a:prstGeom>
          <a:solidFill>
            <a:srgbClr val="0A52B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pPr/>
            <a:r>
              <a:t>Test</a:t>
            </a:r>
          </a:p>
        </p:txBody>
      </p:sp>
      <p:sp>
        <p:nvSpPr>
          <p:cNvPr id="297" name="Deploy to Production"/>
          <p:cNvSpPr/>
          <p:nvPr/>
        </p:nvSpPr>
        <p:spPr>
          <a:xfrm>
            <a:off x="17842813" y="6504820"/>
            <a:ext cx="2832069" cy="1270001"/>
          </a:xfrm>
          <a:prstGeom prst="rect">
            <a:avLst/>
          </a:prstGeom>
          <a:solidFill>
            <a:srgbClr val="0A52B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800">
                <a:solidFill>
                  <a:srgbClr val="FFFFFF"/>
                </a:solidFill>
                <a:latin typeface="Helvetica Neue Medium"/>
                <a:ea typeface="Helvetica Neue Medium"/>
                <a:cs typeface="Helvetica Neue Medium"/>
                <a:sym typeface="Helvetica Neue Medium"/>
              </a:defRPr>
            </a:lvl1pPr>
          </a:lstStyle>
          <a:p>
            <a:pPr/>
            <a:r>
              <a:t>Deploy to Production</a:t>
            </a:r>
          </a:p>
        </p:txBody>
      </p:sp>
      <p:sp>
        <p:nvSpPr>
          <p:cNvPr id="298" name="Monitor"/>
          <p:cNvSpPr/>
          <p:nvPr/>
        </p:nvSpPr>
        <p:spPr>
          <a:xfrm>
            <a:off x="21371644" y="6504820"/>
            <a:ext cx="2832069" cy="1270001"/>
          </a:xfrm>
          <a:prstGeom prst="rect">
            <a:avLst/>
          </a:prstGeom>
          <a:solidFill>
            <a:srgbClr val="0A52B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pPr/>
            <a:r>
              <a:t>Monitor</a:t>
            </a:r>
          </a:p>
        </p:txBody>
      </p:sp>
      <p:cxnSp>
        <p:nvCxnSpPr>
          <p:cNvPr id="299" name="Connection Line"/>
          <p:cNvCxnSpPr>
            <a:stCxn id="295" idx="0"/>
            <a:endCxn id="296" idx="0"/>
          </p:cNvCxnSpPr>
          <p:nvPr/>
        </p:nvCxnSpPr>
        <p:spPr>
          <a:xfrm>
            <a:off x="5143524" y="7139820"/>
            <a:ext cx="3528832" cy="1"/>
          </a:xfrm>
          <a:prstGeom prst="straightConnector1">
            <a:avLst/>
          </a:prstGeom>
          <a:ln w="63500">
            <a:solidFill>
              <a:srgbClr val="000000"/>
            </a:solidFill>
            <a:miter lim="400000"/>
            <a:tailEnd type="triangle"/>
          </a:ln>
        </p:spPr>
      </p:cxnSp>
      <p:cxnSp>
        <p:nvCxnSpPr>
          <p:cNvPr id="300" name="Connection Line"/>
          <p:cNvCxnSpPr>
            <a:stCxn id="297" idx="0"/>
            <a:endCxn id="298" idx="0"/>
          </p:cNvCxnSpPr>
          <p:nvPr/>
        </p:nvCxnSpPr>
        <p:spPr>
          <a:xfrm>
            <a:off x="19258847" y="7139820"/>
            <a:ext cx="3528832" cy="1"/>
          </a:xfrm>
          <a:prstGeom prst="straightConnector1">
            <a:avLst/>
          </a:prstGeom>
          <a:ln w="63500">
            <a:solidFill>
              <a:srgbClr val="000000"/>
            </a:solidFill>
            <a:miter lim="400000"/>
            <a:tailEnd type="triangle"/>
          </a:ln>
        </p:spPr>
      </p:cxnSp>
      <p:cxnSp>
        <p:nvCxnSpPr>
          <p:cNvPr id="301" name="Connection Line"/>
          <p:cNvCxnSpPr>
            <a:stCxn id="294" idx="0"/>
            <a:endCxn id="295" idx="0"/>
          </p:cNvCxnSpPr>
          <p:nvPr/>
        </p:nvCxnSpPr>
        <p:spPr>
          <a:xfrm>
            <a:off x="1614694" y="7139820"/>
            <a:ext cx="3528831" cy="1"/>
          </a:xfrm>
          <a:prstGeom prst="straightConnector1">
            <a:avLst/>
          </a:prstGeom>
          <a:ln w="63500">
            <a:solidFill>
              <a:srgbClr val="000000"/>
            </a:solidFill>
            <a:miter lim="400000"/>
            <a:tailEnd type="triangle"/>
          </a:ln>
        </p:spPr>
      </p:cxnSp>
      <p:cxnSp>
        <p:nvCxnSpPr>
          <p:cNvPr id="302" name="Connection Line"/>
          <p:cNvCxnSpPr>
            <a:stCxn id="298" idx="0"/>
            <a:endCxn id="294" idx="0"/>
          </p:cNvCxnSpPr>
          <p:nvPr/>
        </p:nvCxnSpPr>
        <p:spPr>
          <a:xfrm flipH="1">
            <a:off x="1614694" y="7139820"/>
            <a:ext cx="21172985" cy="1"/>
          </a:xfrm>
          <a:prstGeom prst="straightConnector1">
            <a:avLst/>
          </a:prstGeom>
          <a:ln w="63500">
            <a:solidFill>
              <a:srgbClr val="000000"/>
            </a:solidFill>
            <a:miter lim="400000"/>
            <a:tailEnd type="triangle"/>
          </a:ln>
        </p:spPr>
      </p:cxnSp>
      <p:sp>
        <p:nvSpPr>
          <p:cNvPr id="303" name="Deploy to Staging"/>
          <p:cNvSpPr/>
          <p:nvPr/>
        </p:nvSpPr>
        <p:spPr>
          <a:xfrm>
            <a:off x="10785151" y="6504820"/>
            <a:ext cx="2832070" cy="1270001"/>
          </a:xfrm>
          <a:prstGeom prst="rect">
            <a:avLst/>
          </a:prstGeom>
          <a:solidFill>
            <a:srgbClr val="0A52B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800">
                <a:solidFill>
                  <a:srgbClr val="FFFFFF"/>
                </a:solidFill>
                <a:latin typeface="Helvetica Neue Medium"/>
                <a:ea typeface="Helvetica Neue Medium"/>
                <a:cs typeface="Helvetica Neue Medium"/>
                <a:sym typeface="Helvetica Neue Medium"/>
              </a:defRPr>
            </a:lvl1pPr>
          </a:lstStyle>
          <a:p>
            <a:pPr/>
            <a:r>
              <a:t>Deploy to Staging</a:t>
            </a:r>
          </a:p>
        </p:txBody>
      </p:sp>
      <p:sp>
        <p:nvSpPr>
          <p:cNvPr id="304" name="Monitor"/>
          <p:cNvSpPr/>
          <p:nvPr/>
        </p:nvSpPr>
        <p:spPr>
          <a:xfrm>
            <a:off x="14313982" y="6504820"/>
            <a:ext cx="2832069" cy="1270001"/>
          </a:xfrm>
          <a:prstGeom prst="rect">
            <a:avLst/>
          </a:prstGeom>
          <a:solidFill>
            <a:srgbClr val="0A52B1"/>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pPr/>
            <a:r>
              <a:t>Monitor</a:t>
            </a:r>
          </a:p>
        </p:txBody>
      </p:sp>
      <p:cxnSp>
        <p:nvCxnSpPr>
          <p:cNvPr id="305" name="Connection Line"/>
          <p:cNvCxnSpPr>
            <a:stCxn id="303" idx="0"/>
            <a:endCxn id="304" idx="0"/>
          </p:cNvCxnSpPr>
          <p:nvPr/>
        </p:nvCxnSpPr>
        <p:spPr>
          <a:xfrm>
            <a:off x="12201186" y="7139820"/>
            <a:ext cx="3528831" cy="1"/>
          </a:xfrm>
          <a:prstGeom prst="straightConnector1">
            <a:avLst/>
          </a:prstGeom>
          <a:ln w="63500">
            <a:solidFill>
              <a:srgbClr val="000000"/>
            </a:solidFill>
            <a:miter lim="400000"/>
            <a:tailEnd type="triangle"/>
          </a:ln>
        </p:spPr>
      </p:cxnSp>
      <p:cxnSp>
        <p:nvCxnSpPr>
          <p:cNvPr id="306" name="Connection Line"/>
          <p:cNvCxnSpPr>
            <a:stCxn id="296" idx="0"/>
            <a:endCxn id="303" idx="0"/>
          </p:cNvCxnSpPr>
          <p:nvPr/>
        </p:nvCxnSpPr>
        <p:spPr>
          <a:xfrm>
            <a:off x="8672355" y="7139820"/>
            <a:ext cx="3528832" cy="1"/>
          </a:xfrm>
          <a:prstGeom prst="straightConnector1">
            <a:avLst/>
          </a:prstGeom>
          <a:ln w="63500">
            <a:solidFill>
              <a:srgbClr val="000000"/>
            </a:solidFill>
            <a:miter lim="400000"/>
            <a:tailEnd type="triangle"/>
          </a:ln>
        </p:spPr>
      </p:cxnSp>
      <p:cxnSp>
        <p:nvCxnSpPr>
          <p:cNvPr id="307" name="Connection Line"/>
          <p:cNvCxnSpPr>
            <a:stCxn id="304" idx="0"/>
            <a:endCxn id="297" idx="0"/>
          </p:cNvCxnSpPr>
          <p:nvPr/>
        </p:nvCxnSpPr>
        <p:spPr>
          <a:xfrm>
            <a:off x="15730016" y="7139820"/>
            <a:ext cx="3528832" cy="1"/>
          </a:xfrm>
          <a:prstGeom prst="straightConnector1">
            <a:avLst/>
          </a:prstGeom>
          <a:ln w="63500">
            <a:solidFill>
              <a:srgbClr val="000000"/>
            </a:solidFill>
            <a:miter lim="400000"/>
            <a:tailEnd type="triangle"/>
          </a:ln>
        </p:spPr>
      </p:cxn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Release Pipelines"/>
          <p:cNvSpPr txBox="1"/>
          <p:nvPr>
            <p:ph type="title"/>
          </p:nvPr>
        </p:nvSpPr>
        <p:spPr>
          <a:prstGeom prst="rect">
            <a:avLst/>
          </a:prstGeom>
        </p:spPr>
        <p:txBody>
          <a:bodyPr/>
          <a:lstStyle/>
          <a:p>
            <a:pPr/>
            <a:r>
              <a:t>Release Pipelines</a:t>
            </a:r>
          </a:p>
        </p:txBody>
      </p:sp>
      <p:sp>
        <p:nvSpPr>
          <p:cNvPr id="310" name="How quickly is my change deployed?"/>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How quickly is my change deployed?</a:t>
            </a:r>
          </a:p>
        </p:txBody>
      </p:sp>
      <p:sp>
        <p:nvSpPr>
          <p:cNvPr id="311" name="Even if you are deploying every day, you still have some latency…"/>
          <p:cNvSpPr txBox="1"/>
          <p:nvPr>
            <p:ph type="body" idx="1"/>
          </p:nvPr>
        </p:nvSpPr>
        <p:spPr>
          <a:prstGeom prst="rect">
            <a:avLst/>
          </a:prstGeom>
        </p:spPr>
        <p:txBody>
          <a:bodyPr/>
          <a:lstStyle/>
          <a:p>
            <a:pPr/>
            <a:r>
              <a:t>Even if you are deploying every day, you still have some latency</a:t>
            </a:r>
          </a:p>
          <a:p>
            <a:pPr/>
            <a:r>
              <a:t>A new feature I develop today won't be released today</a:t>
            </a:r>
          </a:p>
          <a:p>
            <a:pPr/>
            <a:r>
              <a:t>But, a new feature I develop today can begin the </a:t>
            </a:r>
            <a:r>
              <a:rPr b="1"/>
              <a:t>release pipeline </a:t>
            </a:r>
            <a:r>
              <a:t>today (minimizes risk)</a:t>
            </a:r>
          </a:p>
          <a:p>
            <a:pPr>
              <a:defRPr b="1"/>
            </a:pPr>
            <a:r>
              <a:t>Release Engineer</a:t>
            </a:r>
            <a:r>
              <a:rPr b="0"/>
              <a:t>: gatekeeper who decides when something is ready to go out, oversees the actual deployment process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Deployment Example: Facebook.com"/>
          <p:cNvSpPr txBox="1"/>
          <p:nvPr>
            <p:ph type="title"/>
          </p:nvPr>
        </p:nvSpPr>
        <p:spPr>
          <a:prstGeom prst="rect">
            <a:avLst/>
          </a:prstGeom>
        </p:spPr>
        <p:txBody>
          <a:bodyPr/>
          <a:lstStyle/>
          <a:p>
            <a:pPr/>
            <a:r>
              <a:t>Deployment Example: Facebook.com</a:t>
            </a:r>
          </a:p>
        </p:txBody>
      </p:sp>
      <p:sp>
        <p:nvSpPr>
          <p:cNvPr id="314" name="Pre-2016"/>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Pre-2016</a:t>
            </a:r>
          </a:p>
        </p:txBody>
      </p:sp>
      <p:sp>
        <p:nvSpPr>
          <p:cNvPr id="315" name="Slide bullet text"/>
          <p:cNvSpPr txBox="1"/>
          <p:nvPr>
            <p:ph type="body" idx="1"/>
          </p:nvPr>
        </p:nvSpPr>
        <p:spPr>
          <a:prstGeom prst="rect">
            <a:avLst/>
          </a:prstGeom>
        </p:spPr>
        <p:txBody>
          <a:bodyPr/>
          <a:lstStyle/>
          <a:p>
            <a:pPr/>
          </a:p>
        </p:txBody>
      </p:sp>
      <p:sp>
        <p:nvSpPr>
          <p:cNvPr id="316" name="~1 week of development"/>
          <p:cNvSpPr/>
          <p:nvPr/>
        </p:nvSpPr>
        <p:spPr>
          <a:xfrm>
            <a:off x="11920774" y="6567157"/>
            <a:ext cx="8175688" cy="535782"/>
          </a:xfrm>
          <a:prstGeom prst="roundRect">
            <a:avLst>
              <a:gd name="adj" fmla="val 50000"/>
            </a:avLst>
          </a:prstGeom>
          <a:solidFill>
            <a:srgbClr val="A92633">
              <a:alpha val="31880"/>
            </a:srgbClr>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200">
                <a:solidFill>
                  <a:srgbClr val="FFFFFF"/>
                </a:solidFill>
                <a:latin typeface="Helvetica Light"/>
                <a:ea typeface="Helvetica Light"/>
                <a:cs typeface="Helvetica Light"/>
                <a:sym typeface="Helvetica Light"/>
              </a:defRPr>
            </a:lvl1pPr>
          </a:lstStyle>
          <a:p>
            <a:pPr/>
            <a:r>
              <a:t>~1 week of development</a:t>
            </a:r>
          </a:p>
        </p:txBody>
      </p:sp>
      <p:grpSp>
        <p:nvGrpSpPr>
          <p:cNvPr id="319" name="Group"/>
          <p:cNvGrpSpPr/>
          <p:nvPr/>
        </p:nvGrpSpPr>
        <p:grpSpPr>
          <a:xfrm>
            <a:off x="14966858" y="9197578"/>
            <a:ext cx="2444755" cy="4345650"/>
            <a:chOff x="0" y="0"/>
            <a:chExt cx="2444754" cy="4345649"/>
          </a:xfrm>
        </p:grpSpPr>
        <p:sp>
          <p:nvSpPr>
            <p:cNvPr id="317" name="3x Daily"/>
            <p:cNvSpPr/>
            <p:nvPr/>
          </p:nvSpPr>
          <p:spPr>
            <a:xfrm>
              <a:off x="1174754" y="307564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pPr/>
              <a:r>
                <a:t>3x Daily</a:t>
              </a:r>
            </a:p>
          </p:txBody>
        </p:sp>
        <p:sp>
          <p:nvSpPr>
            <p:cNvPr id="318" name="Line"/>
            <p:cNvSpPr/>
            <p:nvPr/>
          </p:nvSpPr>
          <p:spPr>
            <a:xfrm flipH="1">
              <a:off x="0" y="0"/>
              <a:ext cx="1" cy="2579828"/>
            </a:xfrm>
            <a:prstGeom prst="line">
              <a:avLst/>
            </a:prstGeom>
            <a:noFill/>
            <a:ln w="50800" cap="flat">
              <a:solidFill>
                <a:srgbClr val="008400"/>
              </a:solidFill>
              <a:custDash>
                <a:ds d="200000" sp="200000"/>
              </a:custDash>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sp>
        <p:nvSpPr>
          <p:cNvPr id="320" name="Line"/>
          <p:cNvSpPr/>
          <p:nvPr/>
        </p:nvSpPr>
        <p:spPr>
          <a:xfrm>
            <a:off x="16488694" y="9197578"/>
            <a:ext cx="1" cy="2579828"/>
          </a:xfrm>
          <a:prstGeom prst="line">
            <a:avLst/>
          </a:prstGeom>
          <a:ln w="50800">
            <a:solidFill>
              <a:srgbClr val="008400"/>
            </a:solidFill>
            <a:custDash>
              <a:ds d="200000" sp="200000"/>
            </a:custDash>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321" name="Line"/>
          <p:cNvSpPr/>
          <p:nvPr/>
        </p:nvSpPr>
        <p:spPr>
          <a:xfrm>
            <a:off x="17978355" y="9197578"/>
            <a:ext cx="1" cy="2579828"/>
          </a:xfrm>
          <a:prstGeom prst="line">
            <a:avLst/>
          </a:prstGeom>
          <a:ln w="50800">
            <a:solidFill>
              <a:srgbClr val="008400"/>
            </a:solidFill>
            <a:custDash>
              <a:ds d="200000" sp="200000"/>
            </a:custDash>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322" name="Line"/>
          <p:cNvSpPr/>
          <p:nvPr/>
        </p:nvSpPr>
        <p:spPr>
          <a:xfrm>
            <a:off x="19468016" y="9197578"/>
            <a:ext cx="1" cy="2579828"/>
          </a:xfrm>
          <a:prstGeom prst="line">
            <a:avLst/>
          </a:prstGeom>
          <a:ln w="50800">
            <a:solidFill>
              <a:srgbClr val="008400"/>
            </a:solidFill>
            <a:custDash>
              <a:ds d="200000" sp="200000"/>
            </a:custDash>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grpSp>
        <p:nvGrpSpPr>
          <p:cNvPr id="330" name="Group"/>
          <p:cNvGrpSpPr/>
          <p:nvPr/>
        </p:nvGrpSpPr>
        <p:grpSpPr>
          <a:xfrm>
            <a:off x="9169227" y="7375921"/>
            <a:ext cx="12260300" cy="3610229"/>
            <a:chOff x="2064346" y="0"/>
            <a:chExt cx="12260299" cy="3610227"/>
          </a:xfrm>
        </p:grpSpPr>
        <p:sp>
          <p:nvSpPr>
            <p:cNvPr id="323" name="Stabilize"/>
            <p:cNvSpPr/>
            <p:nvPr/>
          </p:nvSpPr>
          <p:spPr>
            <a:xfrm>
              <a:off x="4762315" y="1280782"/>
              <a:ext cx="2501709" cy="535782"/>
            </a:xfrm>
            <a:prstGeom prst="roundRect">
              <a:avLst>
                <a:gd name="adj" fmla="val 50000"/>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200">
                  <a:solidFill>
                    <a:srgbClr val="FFFFFF"/>
                  </a:solidFill>
                  <a:latin typeface="Helvetica Light"/>
                  <a:ea typeface="Helvetica Light"/>
                  <a:cs typeface="Helvetica Light"/>
                  <a:sym typeface="Helvetica Light"/>
                </a:defRPr>
              </a:lvl1pPr>
            </a:lstStyle>
            <a:p>
              <a:pPr/>
              <a:r>
                <a:t>Stabilize</a:t>
              </a:r>
            </a:p>
          </p:txBody>
        </p:sp>
        <p:sp>
          <p:nvSpPr>
            <p:cNvPr id="324" name="Line"/>
            <p:cNvSpPr/>
            <p:nvPr/>
          </p:nvSpPr>
          <p:spPr>
            <a:xfrm>
              <a:off x="4522273" y="0"/>
              <a:ext cx="1" cy="1909698"/>
            </a:xfrm>
            <a:prstGeom prst="line">
              <a:avLst/>
            </a:prstGeom>
            <a:noFill/>
            <a:ln w="50800" cap="flat">
              <a:solidFill>
                <a:srgbClr val="A92633"/>
              </a:solidFill>
              <a:custDash>
                <a:ds d="200000" sp="200000"/>
              </a:custDash>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325" name="Line"/>
            <p:cNvSpPr/>
            <p:nvPr/>
          </p:nvSpPr>
          <p:spPr>
            <a:xfrm>
              <a:off x="4468105" y="2000899"/>
              <a:ext cx="9856542" cy="1"/>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326" name="release branch"/>
            <p:cNvSpPr/>
            <p:nvPr/>
          </p:nvSpPr>
          <p:spPr>
            <a:xfrm>
              <a:off x="6013168" y="234022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pPr/>
              <a:r>
                <a:t>release branch</a:t>
              </a:r>
            </a:p>
          </p:txBody>
        </p:sp>
        <p:sp>
          <p:nvSpPr>
            <p:cNvPr id="327" name="Weekly"/>
            <p:cNvSpPr/>
            <p:nvPr/>
          </p:nvSpPr>
          <p:spPr>
            <a:xfrm>
              <a:off x="3429134" y="1548672"/>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pPr/>
              <a:r>
                <a:t>Weekly</a:t>
              </a:r>
            </a:p>
          </p:txBody>
        </p:sp>
        <p:sp>
          <p:nvSpPr>
            <p:cNvPr id="328" name="3 days"/>
            <p:cNvSpPr/>
            <p:nvPr/>
          </p:nvSpPr>
          <p:spPr>
            <a:xfrm>
              <a:off x="5619824" y="99343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4000">
                  <a:solidFill>
                    <a:srgbClr val="000000"/>
                  </a:solidFill>
                  <a:latin typeface="Helvetica Light"/>
                  <a:ea typeface="Helvetica Light"/>
                  <a:cs typeface="Helvetica Light"/>
                  <a:sym typeface="Helvetica Light"/>
                </a:defRPr>
              </a:lvl1pPr>
            </a:lstStyle>
            <a:p>
              <a:pPr/>
              <a:r>
                <a:t>3 days</a:t>
              </a:r>
            </a:p>
          </p:txBody>
        </p:sp>
        <p:sp>
          <p:nvSpPr>
            <p:cNvPr id="329" name="All changes from week…"/>
            <p:cNvSpPr/>
            <p:nvPr/>
          </p:nvSpPr>
          <p:spPr>
            <a:xfrm>
              <a:off x="2064346" y="234022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defTabSz="821531">
                <a:defRPr i="1" sz="2800">
                  <a:solidFill>
                    <a:srgbClr val="000000"/>
                  </a:solidFill>
                  <a:latin typeface="Helvetica"/>
                  <a:ea typeface="Helvetica"/>
                  <a:cs typeface="Helvetica"/>
                  <a:sym typeface="Helvetica"/>
                </a:defRPr>
              </a:pPr>
              <a:r>
                <a:t>All changes from week</a:t>
              </a:r>
            </a:p>
            <a:p>
              <a:pPr defTabSz="821531">
                <a:defRPr i="1" sz="2800">
                  <a:solidFill>
                    <a:srgbClr val="000000"/>
                  </a:solidFill>
                  <a:latin typeface="Helvetica"/>
                  <a:ea typeface="Helvetica"/>
                  <a:cs typeface="Helvetica"/>
                  <a:sym typeface="Helvetica"/>
                </a:defRPr>
              </a:pPr>
              <a:r>
                <a:t>that are ready for release</a:t>
              </a:r>
            </a:p>
          </p:txBody>
        </p:sp>
      </p:grpSp>
      <p:grpSp>
        <p:nvGrpSpPr>
          <p:cNvPr id="334" name="Group"/>
          <p:cNvGrpSpPr/>
          <p:nvPr/>
        </p:nvGrpSpPr>
        <p:grpSpPr>
          <a:xfrm>
            <a:off x="14505499" y="7890915"/>
            <a:ext cx="6210319" cy="1748446"/>
            <a:chOff x="0" y="287337"/>
            <a:chExt cx="6210318" cy="1748445"/>
          </a:xfrm>
        </p:grpSpPr>
        <p:sp>
          <p:nvSpPr>
            <p:cNvPr id="331" name="Release Branch"/>
            <p:cNvSpPr/>
            <p:nvPr/>
          </p:nvSpPr>
          <p:spPr>
            <a:xfrm>
              <a:off x="0" y="1053126"/>
              <a:ext cx="6210319" cy="535782"/>
            </a:xfrm>
            <a:prstGeom prst="roundRect">
              <a:avLst>
                <a:gd name="adj" fmla="val 50000"/>
              </a:avLst>
            </a:prstGeom>
            <a:solidFill>
              <a:srgbClr val="008400"/>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200">
                  <a:solidFill>
                    <a:srgbClr val="FFFFFF"/>
                  </a:solidFill>
                  <a:latin typeface="Helvetica Light"/>
                  <a:ea typeface="Helvetica Light"/>
                  <a:cs typeface="Helvetica Light"/>
                  <a:sym typeface="Helvetica Light"/>
                </a:defRPr>
              </a:lvl1pPr>
            </a:lstStyle>
            <a:p>
              <a:pPr/>
              <a:r>
                <a:t>Release Branch</a:t>
              </a:r>
            </a:p>
          </p:txBody>
        </p:sp>
        <p:sp>
          <p:nvSpPr>
            <p:cNvPr id="332" name="4 days"/>
            <p:cNvSpPr/>
            <p:nvPr/>
          </p:nvSpPr>
          <p:spPr>
            <a:xfrm>
              <a:off x="857509" y="765782"/>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4000">
                  <a:solidFill>
                    <a:srgbClr val="000000"/>
                  </a:solidFill>
                  <a:latin typeface="Helvetica Light"/>
                  <a:ea typeface="Helvetica Light"/>
                  <a:cs typeface="Helvetica Light"/>
                  <a:sym typeface="Helvetica Light"/>
                </a:defRPr>
              </a:lvl1pPr>
            </a:lstStyle>
            <a:p>
              <a:pPr/>
              <a:r>
                <a:t>4 days</a:t>
              </a:r>
            </a:p>
          </p:txBody>
        </p:sp>
        <p:sp>
          <p:nvSpPr>
            <p:cNvPr id="333" name="All changes that survived stabilizing"/>
            <p:cNvSpPr/>
            <p:nvPr/>
          </p:nvSpPr>
          <p:spPr>
            <a:xfrm>
              <a:off x="3870533" y="28733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i="1" sz="2800">
                  <a:solidFill>
                    <a:srgbClr val="000000"/>
                  </a:solidFill>
                  <a:latin typeface="Helvetica"/>
                  <a:ea typeface="Helvetica"/>
                  <a:cs typeface="Helvetica"/>
                  <a:sym typeface="Helvetica"/>
                </a:defRPr>
              </a:lvl1pPr>
            </a:lstStyle>
            <a:p>
              <a:pPr/>
              <a:r>
                <a:t>All changes that survived stabilizing</a:t>
              </a:r>
            </a:p>
          </p:txBody>
        </p:sp>
      </p:grpSp>
      <p:sp>
        <p:nvSpPr>
          <p:cNvPr id="335" name="Developers working in their own branch"/>
          <p:cNvSpPr/>
          <p:nvPr/>
        </p:nvSpPr>
        <p:spPr>
          <a:xfrm>
            <a:off x="3509008" y="4275415"/>
            <a:ext cx="8175688" cy="535782"/>
          </a:xfrm>
          <a:prstGeom prst="roundRect">
            <a:avLst>
              <a:gd name="adj" fmla="val 50000"/>
            </a:avLst>
          </a:prstGeom>
          <a:solidFill>
            <a:srgbClr val="3284C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200">
                <a:solidFill>
                  <a:srgbClr val="FFFFFF"/>
                </a:solidFill>
                <a:latin typeface="Helvetica Light"/>
                <a:ea typeface="Helvetica Light"/>
                <a:cs typeface="Helvetica Light"/>
                <a:sym typeface="Helvetica Light"/>
              </a:defRPr>
            </a:lvl1pPr>
          </a:lstStyle>
          <a:p>
            <a:pPr/>
            <a:r>
              <a:t>Developers working in their own branch</a:t>
            </a:r>
          </a:p>
        </p:txBody>
      </p:sp>
      <p:sp>
        <p:nvSpPr>
          <p:cNvPr id="336" name="Your change doesn’t go out unless you’re there that day at that time to support it!"/>
          <p:cNvSpPr txBox="1"/>
          <p:nvPr/>
        </p:nvSpPr>
        <p:spPr>
          <a:xfrm>
            <a:off x="10831156" y="12347548"/>
            <a:ext cx="5504707" cy="1438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i="1" sz="2800">
                <a:solidFill>
                  <a:srgbClr val="000000"/>
                </a:solidFill>
                <a:latin typeface="Helvetica"/>
                <a:ea typeface="Helvetica"/>
                <a:cs typeface="Helvetica"/>
                <a:sym typeface="Helvetica"/>
              </a:defRPr>
            </a:lvl1pPr>
          </a:lstStyle>
          <a:p>
            <a:pPr/>
            <a:r>
              <a:t>Your change doesn’t go out unless you’re there that day at that time to support it!</a:t>
            </a:r>
          </a:p>
        </p:txBody>
      </p:sp>
      <p:grpSp>
        <p:nvGrpSpPr>
          <p:cNvPr id="343" name="Group"/>
          <p:cNvGrpSpPr/>
          <p:nvPr/>
        </p:nvGrpSpPr>
        <p:grpSpPr>
          <a:xfrm>
            <a:off x="3509008" y="4828717"/>
            <a:ext cx="17592134" cy="3963917"/>
            <a:chOff x="0" y="0"/>
            <a:chExt cx="17592132" cy="3963915"/>
          </a:xfrm>
        </p:grpSpPr>
        <p:grpSp>
          <p:nvGrpSpPr>
            <p:cNvPr id="341" name="Group"/>
            <p:cNvGrpSpPr/>
            <p:nvPr/>
          </p:nvGrpSpPr>
          <p:grpSpPr>
            <a:xfrm>
              <a:off x="0" y="0"/>
              <a:ext cx="17592133" cy="3963916"/>
              <a:chOff x="0" y="0"/>
              <a:chExt cx="17592132" cy="3963915"/>
            </a:xfrm>
          </p:grpSpPr>
          <p:sp>
            <p:nvSpPr>
              <p:cNvPr id="337" name="~1 week of development"/>
              <p:cNvSpPr/>
              <p:nvPr/>
            </p:nvSpPr>
            <p:spPr>
              <a:xfrm>
                <a:off x="0" y="1738439"/>
                <a:ext cx="8175688" cy="535782"/>
              </a:xfrm>
              <a:prstGeom prst="roundRect">
                <a:avLst>
                  <a:gd name="adj" fmla="val 50000"/>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200">
                    <a:solidFill>
                      <a:srgbClr val="FFFFFF"/>
                    </a:solidFill>
                    <a:latin typeface="Helvetica Light"/>
                    <a:ea typeface="Helvetica Light"/>
                    <a:cs typeface="Helvetica Light"/>
                    <a:sym typeface="Helvetica Light"/>
                  </a:defRPr>
                </a:lvl1pPr>
              </a:lstStyle>
              <a:p>
                <a:pPr/>
                <a:r>
                  <a:t>~1 week of development</a:t>
                </a:r>
              </a:p>
            </p:txBody>
          </p:sp>
          <p:sp>
            <p:nvSpPr>
              <p:cNvPr id="338" name="master branch"/>
              <p:cNvSpPr/>
              <p:nvPr/>
            </p:nvSpPr>
            <p:spPr>
              <a:xfrm>
                <a:off x="1587993" y="2693915"/>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pPr/>
                <a:r>
                  <a:t>master branch</a:t>
                </a:r>
              </a:p>
            </p:txBody>
          </p:sp>
          <p:sp>
            <p:nvSpPr>
              <p:cNvPr id="339" name="Line"/>
              <p:cNvSpPr/>
              <p:nvPr/>
            </p:nvSpPr>
            <p:spPr>
              <a:xfrm>
                <a:off x="152668" y="2533181"/>
                <a:ext cx="17439465" cy="1"/>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340" name="Line"/>
              <p:cNvSpPr/>
              <p:nvPr/>
            </p:nvSpPr>
            <p:spPr>
              <a:xfrm flipH="1">
                <a:off x="51815" y="0"/>
                <a:ext cx="8066332" cy="1643418"/>
              </a:xfrm>
              <a:prstGeom prst="line">
                <a:avLst/>
              </a:prstGeom>
              <a:noFill/>
              <a:ln w="50800" cap="flat">
                <a:solidFill>
                  <a:srgbClr val="3284CC"/>
                </a:solidFill>
                <a:custDash>
                  <a:ds d="200000" sp="200000"/>
                </a:custDash>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sp>
          <p:nvSpPr>
            <p:cNvPr id="342" name="When feature is ready, push as 1 change to master branch"/>
            <p:cNvSpPr/>
            <p:nvPr/>
          </p:nvSpPr>
          <p:spPr>
            <a:xfrm>
              <a:off x="11854000" y="61583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pPr/>
              <a:r>
                <a:t>When feature is ready, push as 1 change to master branch</a:t>
              </a:r>
            </a:p>
          </p:txBody>
        </p:sp>
      </p:grpSp>
      <p:grpSp>
        <p:nvGrpSpPr>
          <p:cNvPr id="346" name="Group"/>
          <p:cNvGrpSpPr/>
          <p:nvPr/>
        </p:nvGrpSpPr>
        <p:grpSpPr>
          <a:xfrm>
            <a:off x="3336780" y="11876484"/>
            <a:ext cx="18288001" cy="1637487"/>
            <a:chOff x="0" y="0"/>
            <a:chExt cx="18288000" cy="1637486"/>
          </a:xfrm>
        </p:grpSpPr>
        <p:sp>
          <p:nvSpPr>
            <p:cNvPr id="344" name="production"/>
            <p:cNvSpPr/>
            <p:nvPr/>
          </p:nvSpPr>
          <p:spPr>
            <a:xfrm>
              <a:off x="1264985" y="367486"/>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800">
                  <a:solidFill>
                    <a:srgbClr val="000000"/>
                  </a:solidFill>
                  <a:latin typeface="Helvetica Light"/>
                  <a:ea typeface="Helvetica Light"/>
                  <a:cs typeface="Helvetica Light"/>
                  <a:sym typeface="Helvetica Light"/>
                </a:defRPr>
              </a:lvl1pPr>
            </a:lstStyle>
            <a:p>
              <a:pPr/>
              <a:r>
                <a:t>production</a:t>
              </a:r>
            </a:p>
          </p:txBody>
        </p:sp>
        <p:sp>
          <p:nvSpPr>
            <p:cNvPr id="345" name="Line"/>
            <p:cNvSpPr/>
            <p:nvPr/>
          </p:nvSpPr>
          <p:spPr>
            <a:xfrm>
              <a:off x="0" y="0"/>
              <a:ext cx="18288001" cy="0"/>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sp>
        <p:nvSpPr>
          <p:cNvPr id="347" name="“When in doubt back out”"/>
          <p:cNvSpPr txBox="1"/>
          <p:nvPr/>
        </p:nvSpPr>
        <p:spPr>
          <a:xfrm>
            <a:off x="16253775" y="12779348"/>
            <a:ext cx="5504707" cy="5746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i="1" sz="2800">
                <a:solidFill>
                  <a:srgbClr val="000000"/>
                </a:solidFill>
                <a:latin typeface="Helvetica"/>
                <a:ea typeface="Helvetica"/>
                <a:cs typeface="Helvetica"/>
                <a:sym typeface="Helvetica"/>
              </a:defRPr>
            </a:lvl1pPr>
          </a:lstStyle>
          <a:p>
            <a:pPr/>
            <a:r>
              <a:t>“When in doubt back out”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3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3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319"/>
                                        </p:tgtEl>
                                        <p:attrNameLst>
                                          <p:attrName>style.visibility</p:attrName>
                                        </p:attrNameLst>
                                      </p:cBhvr>
                                      <p:to>
                                        <p:strVal val="visible"/>
                                      </p:to>
                                    </p:set>
                                  </p:childTnLst>
                                </p:cTn>
                              </p:par>
                            </p:childTnLst>
                          </p:cTn>
                        </p:par>
                        <p:par>
                          <p:cTn id="19" fill="hold">
                            <p:stCondLst>
                              <p:cond delay="0"/>
                            </p:stCondLst>
                            <p:childTnLst>
                              <p:par>
                                <p:cTn id="20" presetClass="entr" nodeType="afterEffect" presetSubtype="0" presetID="1" grpId="5" fill="hold">
                                  <p:stCondLst>
                                    <p:cond delay="0"/>
                                  </p:stCondLst>
                                  <p:iterate type="el" backwards="0">
                                    <p:tmAbs val="0"/>
                                  </p:iterate>
                                  <p:childTnLst>
                                    <p:set>
                                      <p:cBhvr>
                                        <p:cTn id="21" fill="hold"/>
                                        <p:tgtEl>
                                          <p:spTgt spid="346"/>
                                        </p:tgtEl>
                                        <p:attrNameLst>
                                          <p:attrName>style.visibility</p:attrName>
                                        </p:attrNameLst>
                                      </p:cBhvr>
                                      <p:to>
                                        <p:strVal val="visible"/>
                                      </p:to>
                                    </p:set>
                                  </p:childTnLst>
                                </p:cTn>
                              </p:par>
                            </p:childTnLst>
                          </p:cTn>
                        </p:par>
                        <p:par>
                          <p:cTn id="22" fill="hold">
                            <p:stCondLst>
                              <p:cond delay="0"/>
                            </p:stCondLst>
                            <p:childTnLst>
                              <p:par>
                                <p:cTn id="23" presetClass="entr" nodeType="afterEffect" presetSubtype="0" presetID="1" grpId="6" fill="hold">
                                  <p:stCondLst>
                                    <p:cond delay="100"/>
                                  </p:stCondLst>
                                  <p:iterate type="el" backwards="0">
                                    <p:tmAbs val="0"/>
                                  </p:iterate>
                                  <p:childTnLst>
                                    <p:set>
                                      <p:cBhvr>
                                        <p:cTn id="24" fill="hold"/>
                                        <p:tgtEl>
                                          <p:spTgt spid="320"/>
                                        </p:tgtEl>
                                        <p:attrNameLst>
                                          <p:attrName>style.visibility</p:attrName>
                                        </p:attrNameLst>
                                      </p:cBhvr>
                                      <p:to>
                                        <p:strVal val="visible"/>
                                      </p:to>
                                    </p:set>
                                  </p:childTnLst>
                                </p:cTn>
                              </p:par>
                            </p:childTnLst>
                          </p:cTn>
                        </p:par>
                        <p:par>
                          <p:cTn id="25" fill="hold">
                            <p:stCondLst>
                              <p:cond delay="100"/>
                            </p:stCondLst>
                            <p:childTnLst>
                              <p:par>
                                <p:cTn id="26" presetClass="entr" nodeType="afterEffect" presetSubtype="0" presetID="1" grpId="7" fill="hold">
                                  <p:stCondLst>
                                    <p:cond delay="100"/>
                                  </p:stCondLst>
                                  <p:iterate type="el" backwards="0">
                                    <p:tmAbs val="0"/>
                                  </p:iterate>
                                  <p:childTnLst>
                                    <p:set>
                                      <p:cBhvr>
                                        <p:cTn id="27" fill="hold"/>
                                        <p:tgtEl>
                                          <p:spTgt spid="321"/>
                                        </p:tgtEl>
                                        <p:attrNameLst>
                                          <p:attrName>style.visibility</p:attrName>
                                        </p:attrNameLst>
                                      </p:cBhvr>
                                      <p:to>
                                        <p:strVal val="visible"/>
                                      </p:to>
                                    </p:set>
                                  </p:childTnLst>
                                </p:cTn>
                              </p:par>
                            </p:childTnLst>
                          </p:cTn>
                        </p:par>
                        <p:par>
                          <p:cTn id="28" fill="hold">
                            <p:stCondLst>
                              <p:cond delay="200"/>
                            </p:stCondLst>
                            <p:childTnLst>
                              <p:par>
                                <p:cTn id="29" presetClass="entr" nodeType="afterEffect" presetSubtype="0" presetID="1" grpId="8" fill="hold">
                                  <p:stCondLst>
                                    <p:cond delay="100"/>
                                  </p:stCondLst>
                                  <p:iterate type="el" backwards="0">
                                    <p:tmAbs val="0"/>
                                  </p:iterate>
                                  <p:childTnLst>
                                    <p:set>
                                      <p:cBhvr>
                                        <p:cTn id="30" fill="hold"/>
                                        <p:tgtEl>
                                          <p:spTgt spid="3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0" presetID="1" grpId="9" fill="hold">
                                  <p:stCondLst>
                                    <p:cond delay="0"/>
                                  </p:stCondLst>
                                  <p:iterate type="el" backwards="0">
                                    <p:tmAbs val="0"/>
                                  </p:iterate>
                                  <p:childTnLst>
                                    <p:set>
                                      <p:cBhvr>
                                        <p:cTn id="34" fill="hold"/>
                                        <p:tgtEl>
                                          <p:spTgt spid="33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0" presetID="1" grpId="10" fill="hold">
                                  <p:stCondLst>
                                    <p:cond delay="0"/>
                                  </p:stCondLst>
                                  <p:iterate type="el" backwards="0">
                                    <p:tmAbs val="0"/>
                                  </p:iterate>
                                  <p:childTnLst>
                                    <p:set>
                                      <p:cBhvr>
                                        <p:cTn id="38" fill="hold"/>
                                        <p:tgtEl>
                                          <p:spTgt spid="34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0" presetID="1" grpId="11" fill="hold">
                                  <p:stCondLst>
                                    <p:cond delay="0"/>
                                  </p:stCondLst>
                                  <p:iterate type="el" backwards="0">
                                    <p:tmAbs val="0"/>
                                  </p:iterate>
                                  <p:childTnLst>
                                    <p:set>
                                      <p:cBhvr>
                                        <p:cTn id="42" fill="hold"/>
                                        <p:tgtEl>
                                          <p:spTgt spid="31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34" grpId="3"/>
      <p:bldP build="whole" bldLvl="1" animBg="1" rev="0" advAuto="0" spid="319" grpId="4"/>
      <p:bldP build="whole" bldLvl="1" animBg="1" rev="0" advAuto="0" spid="347" grpId="10"/>
      <p:bldP build="whole" bldLvl="1" animBg="1" rev="0" advAuto="0" spid="316" grpId="11"/>
      <p:bldP build="whole" bldLvl="1" animBg="1" rev="0" advAuto="0" spid="336" grpId="9"/>
      <p:bldP build="whole" bldLvl="1" animBg="1" rev="0" advAuto="0" spid="346" grpId="5"/>
      <p:bldP build="whole" bldLvl="1" animBg="1" rev="0" advAuto="0" spid="321" grpId="7"/>
      <p:bldP build="whole" bldLvl="1" animBg="1" rev="0" advAuto="0" spid="343" grpId="1"/>
      <p:bldP build="whole" bldLvl="1" animBg="1" rev="0" advAuto="0" spid="320" grpId="6"/>
      <p:bldP build="whole" bldLvl="1" animBg="1" rev="0" advAuto="0" spid="322" grpId="8"/>
      <p:bldP build="whole" bldLvl="1" animBg="1" rev="0" advAuto="0" spid="330" grpId="2"/>
    </p:bld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 name="Deployment Example: Facebook.com"/>
          <p:cNvSpPr txBox="1"/>
          <p:nvPr>
            <p:ph type="title"/>
          </p:nvPr>
        </p:nvSpPr>
        <p:spPr>
          <a:prstGeom prst="rect">
            <a:avLst/>
          </a:prstGeom>
        </p:spPr>
        <p:txBody>
          <a:bodyPr/>
          <a:lstStyle/>
          <a:p>
            <a:pPr/>
            <a:r>
              <a:t>Deployment Example: Facebook.com</a:t>
            </a:r>
          </a:p>
        </p:txBody>
      </p:sp>
      <p:sp>
        <p:nvSpPr>
          <p:cNvPr id="352" name="Chuck Rossi, Director Software Infrastructure &amp; Release Engineering @ Facebook"/>
          <p:cNvSpPr txBox="1"/>
          <p:nvPr>
            <p:ph type="body" idx="21"/>
          </p:nvPr>
        </p:nvSpPr>
        <p:spPr>
          <a:xfrm>
            <a:off x="1206500" y="2760616"/>
            <a:ext cx="21971000" cy="934780"/>
          </a:xfrm>
          <a:prstGeom prst="rect">
            <a:avLst/>
          </a:prstGeom>
          <a:extLst>
            <a:ext uri="{C572A759-6A51-4108-AA02-DFA0A04FC94B}">
              <ma14:wrappingTextBoxFlag xmlns:ma14="http://schemas.microsoft.com/office/mac/drawingml/2011/main" val="1"/>
            </a:ext>
          </a:extLst>
        </p:spPr>
        <p:txBody>
          <a:bodyPr/>
          <a:lstStyle>
            <a:lvl1pPr defTabSz="660400">
              <a:defRPr sz="4400"/>
            </a:lvl1pPr>
          </a:lstStyle>
          <a:p>
            <a:pPr/>
            <a:r>
              <a:t>Chuck Rossi, Director Software Infrastructure &amp; Release Engineering @ Facebook</a:t>
            </a:r>
          </a:p>
        </p:txBody>
      </p:sp>
      <p:sp>
        <p:nvSpPr>
          <p:cNvPr id="353" name="“Our main goal was to make sure that the new system made people’s experience better — or at the very least, didn’t make it worse. After almost exactly a year of planning and development, over the course of three days in April 2017 we enabled 100 percent "/>
          <p:cNvSpPr txBox="1"/>
          <p:nvPr/>
        </p:nvSpPr>
        <p:spPr>
          <a:xfrm>
            <a:off x="10907060" y="4600500"/>
            <a:ext cx="12544544" cy="581198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just">
              <a:defRPr sz="3500">
                <a:solidFill>
                  <a:srgbClr val="000000"/>
                </a:solidFill>
              </a:defRPr>
            </a:pPr>
            <a:r>
              <a:rPr sz="4700"/>
              <a:t>“Our main goal was to make sure that the new system made people’s experience better — or at the very least, didn’t make it worse. After almost exactly a year of planning and development, over the course of three days in April 2017 </a:t>
            </a:r>
            <a:r>
              <a:rPr b="1" sz="4700"/>
              <a:t>we enabled</a:t>
            </a:r>
            <a:r>
              <a:rPr sz="4700"/>
              <a:t> </a:t>
            </a:r>
            <a:r>
              <a:rPr b="1" sz="4700"/>
              <a:t>100 percent of our production web servers to run code deployed directly from master</a:t>
            </a:r>
            <a:r>
              <a:rPr sz="4700"/>
              <a:t>.”</a:t>
            </a:r>
          </a:p>
        </p:txBody>
      </p:sp>
      <p:pic>
        <p:nvPicPr>
          <p:cNvPr id="354" name="Image" descr="Image"/>
          <p:cNvPicPr>
            <a:picLocks noChangeAspect="1"/>
          </p:cNvPicPr>
          <p:nvPr/>
        </p:nvPicPr>
        <p:blipFill>
          <a:blip r:embed="rId2">
            <a:extLst/>
          </a:blip>
          <a:stretch>
            <a:fillRect/>
          </a:stretch>
        </p:blipFill>
        <p:spPr>
          <a:xfrm>
            <a:off x="932396" y="3943350"/>
            <a:ext cx="9512498" cy="7126446"/>
          </a:xfrm>
          <a:prstGeom prst="rect">
            <a:avLst/>
          </a:prstGeom>
          <a:ln w="12700">
            <a:miter lim="400000"/>
          </a:ln>
        </p:spPr>
      </p:pic>
      <p:sp>
        <p:nvSpPr>
          <p:cNvPr id="355" name="“Rapid release at massive scale” https://engineering.fb.com/2017/08/31/web/rapid-release-at-massive-scale/"/>
          <p:cNvSpPr txBox="1"/>
          <p:nvPr/>
        </p:nvSpPr>
        <p:spPr>
          <a:xfrm>
            <a:off x="4680356" y="12926517"/>
            <a:ext cx="15023288"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“Rapid release at massive scale” </a:t>
            </a:r>
            <a:r>
              <a:rPr u="sng">
                <a:hlinkClick r:id="rId3" invalidUrl="" action="" tgtFrame="" tooltip="" history="1" highlightClick="0" endSnd="0"/>
              </a:rPr>
              <a:t>https://engineering.fb.com/2017/08/31/web/rapid-release-at-massive-scale/</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7" name="Deployment Example: Facebook.com"/>
          <p:cNvSpPr txBox="1"/>
          <p:nvPr>
            <p:ph type="title"/>
          </p:nvPr>
        </p:nvSpPr>
        <p:spPr>
          <a:prstGeom prst="rect">
            <a:avLst/>
          </a:prstGeom>
        </p:spPr>
        <p:txBody>
          <a:bodyPr/>
          <a:lstStyle/>
          <a:p>
            <a:pPr/>
            <a:r>
              <a:t>Deployment Example: Facebook.com</a:t>
            </a:r>
          </a:p>
        </p:txBody>
      </p:sp>
      <p:sp>
        <p:nvSpPr>
          <p:cNvPr id="358" name="Post-2016: Truly continuous releases from master branc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Post-2016: Truly continuous releases from master branch</a:t>
            </a:r>
          </a:p>
        </p:txBody>
      </p:sp>
      <p:pic>
        <p:nvPicPr>
          <p:cNvPr id="359" name="GIYNPgGn5SctXdIGAAAAAAAkALkybj0JAAAB.jpg" descr="GIYNPgGn5SctXdIGAAAAAAAkALkybj0JAAAB.jpg"/>
          <p:cNvPicPr>
            <a:picLocks noChangeAspect="1"/>
          </p:cNvPicPr>
          <p:nvPr/>
        </p:nvPicPr>
        <p:blipFill>
          <a:blip r:embed="rId3">
            <a:extLst/>
          </a:blip>
          <a:stretch>
            <a:fillRect/>
          </a:stretch>
        </p:blipFill>
        <p:spPr>
          <a:xfrm>
            <a:off x="5619750" y="4729435"/>
            <a:ext cx="13144500" cy="7393782"/>
          </a:xfrm>
          <a:prstGeom prst="rect">
            <a:avLst/>
          </a:prstGeom>
          <a:ln w="12700">
            <a:miter lim="400000"/>
          </a:ln>
        </p:spPr>
      </p:pic>
      <p:sp>
        <p:nvSpPr>
          <p:cNvPr id="360" name="https://engineering.fb.com/2017/08/31/web/rapid-release-at-massive-scale/"/>
          <p:cNvSpPr txBox="1"/>
          <p:nvPr/>
        </p:nvSpPr>
        <p:spPr>
          <a:xfrm>
            <a:off x="5461045" y="12169890"/>
            <a:ext cx="13051664" cy="522733"/>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lgn="l" defTabSz="642937">
              <a:lnSpc>
                <a:spcPct val="117999"/>
              </a:lnSpc>
              <a:defRPr sz="3000" u="sng">
                <a:solidFill>
                  <a:srgbClr val="000000"/>
                </a:solidFill>
                <a:hlinkClick r:id="rId4" invalidUrl="" action="" tgtFrame="" tooltip="" history="1" highlightClick="0" endSnd="0"/>
              </a:defRPr>
            </a:lvl1pPr>
          </a:lstStyle>
          <a:p>
            <a:pPr>
              <a:defRPr u="none"/>
            </a:pPr>
            <a:r>
              <a:rPr u="sng">
                <a:hlinkClick r:id="rId4" invalidUrl="" action="" tgtFrame="" tooltip="" history="1" highlightClick="0" endSnd="0"/>
              </a:rPr>
              <a:t>https://engineering.fb.com/2017/08/31/web/rapid-release-at-massive-scale/</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A/B Deployments with Canaries"/>
          <p:cNvSpPr txBox="1"/>
          <p:nvPr>
            <p:ph type="title"/>
          </p:nvPr>
        </p:nvSpPr>
        <p:spPr>
          <a:prstGeom prst="rect">
            <a:avLst/>
          </a:prstGeom>
        </p:spPr>
        <p:txBody>
          <a:bodyPr/>
          <a:lstStyle/>
          <a:p>
            <a:pPr/>
            <a:r>
              <a:t>A/B Deployments with Canaries</a:t>
            </a:r>
          </a:p>
        </p:txBody>
      </p:sp>
      <p:sp>
        <p:nvSpPr>
          <p:cNvPr id="365" name="Mitigating risk in continuous deliver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Mitigating risk in continuous delivery</a:t>
            </a:r>
          </a:p>
        </p:txBody>
      </p:sp>
      <p:sp>
        <p:nvSpPr>
          <p:cNvPr id="366" name="Slide bullet text"/>
          <p:cNvSpPr txBox="1"/>
          <p:nvPr>
            <p:ph type="body" idx="1"/>
          </p:nvPr>
        </p:nvSpPr>
        <p:spPr>
          <a:prstGeom prst="rect">
            <a:avLst/>
          </a:prstGeom>
        </p:spPr>
        <p:txBody>
          <a:bodyPr/>
          <a:lstStyle/>
          <a:p>
            <a:pPr/>
          </a:p>
        </p:txBody>
      </p:sp>
      <p:pic>
        <p:nvPicPr>
          <p:cNvPr id="367" name="Image" descr="Image"/>
          <p:cNvPicPr>
            <a:picLocks noChangeAspect="1"/>
          </p:cNvPicPr>
          <p:nvPr/>
        </p:nvPicPr>
        <p:blipFill>
          <a:blip r:embed="rId2">
            <a:extLst/>
          </a:blip>
          <a:stretch>
            <a:fillRect/>
          </a:stretch>
        </p:blipFill>
        <p:spPr>
          <a:xfrm>
            <a:off x="4387453" y="4459535"/>
            <a:ext cx="15609094" cy="5527674"/>
          </a:xfrm>
          <a:prstGeom prst="rect">
            <a:avLst/>
          </a:prstGeom>
          <a:ln w="12700">
            <a:miter lim="400000"/>
          </a:ln>
        </p:spPr>
      </p:pic>
      <p:sp>
        <p:nvSpPr>
          <p:cNvPr id="368" name="Monitor both:…"/>
          <p:cNvSpPr txBox="1"/>
          <p:nvPr/>
        </p:nvSpPr>
        <p:spPr>
          <a:xfrm>
            <a:off x="8972512" y="9958303"/>
            <a:ext cx="9903080" cy="1235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sz="3600">
                <a:solidFill>
                  <a:srgbClr val="000000"/>
                </a:solidFill>
                <a:latin typeface="Helvetica Light"/>
                <a:ea typeface="Helvetica Light"/>
                <a:cs typeface="Helvetica Light"/>
                <a:sym typeface="Helvetica Light"/>
              </a:defRPr>
            </a:pPr>
            <a:r>
              <a:t>Monitor both:</a:t>
            </a:r>
          </a:p>
          <a:p>
            <a:pPr algn="l" defTabSz="821531">
              <a:defRPr sz="3600">
                <a:solidFill>
                  <a:srgbClr val="000000"/>
                </a:solidFill>
                <a:latin typeface="Helvetica Light"/>
                <a:ea typeface="Helvetica Light"/>
                <a:cs typeface="Helvetica Light"/>
                <a:sym typeface="Helvetica Light"/>
              </a:defRPr>
            </a:pPr>
            <a:r>
              <a:t>But minimize impact of problems in new version</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pic>
        <p:nvPicPr>
          <p:cNvPr id="370" name="Image" descr="Image"/>
          <p:cNvPicPr>
            <a:picLocks noChangeAspect="1"/>
          </p:cNvPicPr>
          <p:nvPr/>
        </p:nvPicPr>
        <p:blipFill>
          <a:blip r:embed="rId2">
            <a:extLst/>
          </a:blip>
          <a:stretch>
            <a:fillRect/>
          </a:stretch>
        </p:blipFill>
        <p:spPr>
          <a:xfrm>
            <a:off x="10615338" y="7120181"/>
            <a:ext cx="10945287" cy="6971447"/>
          </a:xfrm>
          <a:prstGeom prst="rect">
            <a:avLst/>
          </a:prstGeom>
          <a:ln w="12700">
            <a:miter lim="400000"/>
          </a:ln>
        </p:spPr>
      </p:pic>
      <p:sp>
        <p:nvSpPr>
          <p:cNvPr id="371" name="Blue-Green Deployment"/>
          <p:cNvSpPr txBox="1"/>
          <p:nvPr>
            <p:ph type="title"/>
          </p:nvPr>
        </p:nvSpPr>
        <p:spPr>
          <a:prstGeom prst="rect">
            <a:avLst/>
          </a:prstGeom>
        </p:spPr>
        <p:txBody>
          <a:bodyPr/>
          <a:lstStyle/>
          <a:p>
            <a:pPr/>
            <a:r>
              <a:t>Blue-Green Deployment</a:t>
            </a:r>
          </a:p>
        </p:txBody>
      </p:sp>
      <p:sp>
        <p:nvSpPr>
          <p:cNvPr id="372" name="Slide Subtitle"/>
          <p:cNvSpPr txBox="1"/>
          <p:nvPr>
            <p:ph type="body" idx="21"/>
          </p:nvPr>
        </p:nvSpPr>
        <p:spPr>
          <a:prstGeom prst="rect">
            <a:avLst/>
          </a:prstGeom>
        </p:spPr>
        <p:txBody>
          <a:bodyPr/>
          <a:lstStyle/>
          <a:p>
            <a:pPr/>
          </a:p>
        </p:txBody>
      </p:sp>
      <p:sp>
        <p:nvSpPr>
          <p:cNvPr id="373" name="Always have 2 complete environments ready:…"/>
          <p:cNvSpPr txBox="1"/>
          <p:nvPr>
            <p:ph type="body" idx="1"/>
          </p:nvPr>
        </p:nvSpPr>
        <p:spPr>
          <a:prstGeom prst="rect">
            <a:avLst/>
          </a:prstGeom>
        </p:spPr>
        <p:txBody>
          <a:bodyPr/>
          <a:lstStyle/>
          <a:p>
            <a:pPr/>
            <a:r>
              <a:t>Always have 2 complete environments ready:</a:t>
            </a:r>
          </a:p>
          <a:p>
            <a:pPr lvl="1"/>
            <a:r>
              <a:t>One that you’re using now</a:t>
            </a:r>
          </a:p>
          <a:p>
            <a:pPr lvl="1"/>
            <a:r>
              <a:t>One that you’re just about ready to use</a:t>
            </a:r>
          </a:p>
          <a:p>
            <a:pPr/>
            <a:r>
              <a:t>Easily switch which is handling requests</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5" name="Monitoring"/>
          <p:cNvSpPr txBox="1"/>
          <p:nvPr>
            <p:ph type="title"/>
          </p:nvPr>
        </p:nvSpPr>
        <p:spPr>
          <a:prstGeom prst="rect">
            <a:avLst/>
          </a:prstGeom>
        </p:spPr>
        <p:txBody>
          <a:bodyPr/>
          <a:lstStyle/>
          <a:p>
            <a:pPr/>
            <a:r>
              <a:t>Monitoring</a:t>
            </a:r>
          </a:p>
        </p:txBody>
      </p:sp>
      <p:sp>
        <p:nvSpPr>
          <p:cNvPr id="376" name="The last step in continuous deployment: track metric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The last step in continuous deployment: track metrics</a:t>
            </a:r>
          </a:p>
        </p:txBody>
      </p:sp>
      <p:sp>
        <p:nvSpPr>
          <p:cNvPr id="377" name="Hardware…"/>
          <p:cNvSpPr txBox="1"/>
          <p:nvPr>
            <p:ph type="body" idx="1"/>
          </p:nvPr>
        </p:nvSpPr>
        <p:spPr>
          <a:prstGeom prst="rect">
            <a:avLst/>
          </a:prstGeom>
        </p:spPr>
        <p:txBody>
          <a:bodyPr/>
          <a:lstStyle/>
          <a:p>
            <a:pPr marL="536447" indent="-536447" defTabSz="2145738">
              <a:spcBef>
                <a:spcPts val="3900"/>
              </a:spcBef>
              <a:defRPr sz="4224"/>
            </a:pPr>
            <a:r>
              <a:t>Hardware</a:t>
            </a:r>
          </a:p>
          <a:p>
            <a:pPr lvl="1" marL="1057994" indent="-521546" defTabSz="2145738">
              <a:spcBef>
                <a:spcPts val="3900"/>
              </a:spcBef>
              <a:defRPr sz="4224"/>
            </a:pPr>
            <a:r>
              <a:t>Voltages, temperatures, fan speeds, component health</a:t>
            </a:r>
          </a:p>
          <a:p>
            <a:pPr marL="536447" indent="-536447" defTabSz="2145738">
              <a:spcBef>
                <a:spcPts val="3900"/>
              </a:spcBef>
              <a:defRPr sz="4224"/>
            </a:pPr>
            <a:r>
              <a:t>OS</a:t>
            </a:r>
          </a:p>
          <a:p>
            <a:pPr lvl="1" marL="1057994" indent="-521546" defTabSz="2145738">
              <a:spcBef>
                <a:spcPts val="3900"/>
              </a:spcBef>
              <a:defRPr sz="4224"/>
            </a:pPr>
            <a:r>
              <a:t>Memory usage, swap usage, disk space, CPU load</a:t>
            </a:r>
          </a:p>
          <a:p>
            <a:pPr marL="536447" indent="-536447" defTabSz="2145738">
              <a:spcBef>
                <a:spcPts val="3900"/>
              </a:spcBef>
              <a:defRPr sz="4224"/>
            </a:pPr>
            <a:r>
              <a:t>Middleware</a:t>
            </a:r>
          </a:p>
          <a:p>
            <a:pPr lvl="1" marL="1057994" indent="-521546" defTabSz="2145738">
              <a:spcBef>
                <a:spcPts val="3900"/>
              </a:spcBef>
              <a:defRPr sz="4224"/>
            </a:pPr>
            <a:r>
              <a:t>Memory, thread/db connection pools, connections, response time</a:t>
            </a:r>
          </a:p>
          <a:p>
            <a:pPr marL="521546" indent="-521546" defTabSz="2145738">
              <a:spcBef>
                <a:spcPts val="3900"/>
              </a:spcBef>
              <a:defRPr sz="4224"/>
            </a:pPr>
            <a:r>
              <a:t>Applications</a:t>
            </a:r>
          </a:p>
          <a:p>
            <a:pPr lvl="1" marL="1057994" indent="-521546" defTabSz="2145738">
              <a:spcBef>
                <a:spcPts val="3900"/>
              </a:spcBef>
              <a:defRPr sz="4224"/>
            </a:pPr>
            <a:r>
              <a:t>Business transactions, conversion rate, status of 3rd party components</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9" name="Monitoring"/>
          <p:cNvSpPr txBox="1"/>
          <p:nvPr>
            <p:ph type="title"/>
          </p:nvPr>
        </p:nvSpPr>
        <p:spPr>
          <a:prstGeom prst="rect">
            <a:avLst/>
          </a:prstGeom>
        </p:spPr>
        <p:txBody>
          <a:bodyPr/>
          <a:lstStyle/>
          <a:p>
            <a:pPr/>
            <a:r>
              <a:t>Monitoring</a:t>
            </a:r>
          </a:p>
        </p:txBody>
      </p:sp>
      <p:sp>
        <p:nvSpPr>
          <p:cNvPr id="380" name="Automatically detecting irregular behavior at Netflix"/>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Automatically detecting irregular behavior at Netflix</a:t>
            </a:r>
          </a:p>
        </p:txBody>
      </p:sp>
      <p:sp>
        <p:nvSpPr>
          <p:cNvPr id="381" name="Slide bullet text"/>
          <p:cNvSpPr txBox="1"/>
          <p:nvPr>
            <p:ph type="body" idx="1"/>
          </p:nvPr>
        </p:nvSpPr>
        <p:spPr>
          <a:prstGeom prst="rect">
            <a:avLst/>
          </a:prstGeom>
        </p:spPr>
        <p:txBody>
          <a:bodyPr/>
          <a:lstStyle/>
          <a:p>
            <a:pPr/>
          </a:p>
        </p:txBody>
      </p:sp>
      <p:pic>
        <p:nvPicPr>
          <p:cNvPr id="382" name="Image" descr="Image"/>
          <p:cNvPicPr>
            <a:picLocks noChangeAspect="1"/>
          </p:cNvPicPr>
          <p:nvPr/>
        </p:nvPicPr>
        <p:blipFill>
          <a:blip r:embed="rId3">
            <a:extLst/>
          </a:blip>
          <a:stretch>
            <a:fillRect/>
          </a:stretch>
        </p:blipFill>
        <p:spPr>
          <a:xfrm>
            <a:off x="4372864" y="4782944"/>
            <a:ext cx="15638272" cy="8330741"/>
          </a:xfrm>
          <a:prstGeom prst="rect">
            <a:avLst/>
          </a:prstGeom>
          <a:ln w="12700">
            <a:miter lim="400000"/>
          </a:ln>
        </p:spPr>
      </p:pic>
      <p:sp>
        <p:nvSpPr>
          <p:cNvPr id="383" name="https://www.youtube.com/watch?v=qyzymLlj9ag"/>
          <p:cNvSpPr txBox="1"/>
          <p:nvPr/>
        </p:nvSpPr>
        <p:spPr>
          <a:xfrm>
            <a:off x="13529483" y="13057474"/>
            <a:ext cx="6201614"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2438339">
              <a:defRPr sz="2200" u="sng">
                <a:hlinkClick r:id="rId4" invalidUrl="" action="" tgtFrame="" tooltip="" history="1" highlightClick="0" endSnd="0"/>
              </a:defRPr>
            </a:lvl1pPr>
          </a:lstStyle>
          <a:p>
            <a:pPr>
              <a:defRPr u="none"/>
            </a:pPr>
            <a:r>
              <a:rPr u="sng">
                <a:hlinkClick r:id="rId4" invalidUrl="" action="" tgtFrame="" tooltip="" history="1" highlightClick="0" endSnd="0"/>
              </a:rPr>
              <a:t>https://www.youtube.com/watch?v=qyzymLlj9ag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Learning Objectives for this Lesson"/>
          <p:cNvSpPr txBox="1"/>
          <p:nvPr>
            <p:ph type="title"/>
          </p:nvPr>
        </p:nvSpPr>
        <p:spPr>
          <a:prstGeom prst="rect">
            <a:avLst/>
          </a:prstGeom>
        </p:spPr>
        <p:txBody>
          <a:bodyPr/>
          <a:lstStyle/>
          <a:p>
            <a:pPr/>
            <a:r>
              <a:t>Learning Objectives for this Lesson</a:t>
            </a:r>
          </a:p>
        </p:txBody>
      </p:sp>
      <p:sp>
        <p:nvSpPr>
          <p:cNvPr id="128" name="By the end of this lesson, you should be able to…"/>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By the end of this lesson, you should be able to…</a:t>
            </a:r>
          </a:p>
        </p:txBody>
      </p:sp>
      <p:sp>
        <p:nvSpPr>
          <p:cNvPr id="129" name="Describe how continuous delivery helps to catch errors sooner in a product’s lifecycle…"/>
          <p:cNvSpPr txBox="1"/>
          <p:nvPr>
            <p:ph type="body" idx="1"/>
          </p:nvPr>
        </p:nvSpPr>
        <p:spPr>
          <a:xfrm>
            <a:off x="1206500" y="4243609"/>
            <a:ext cx="21971000" cy="8256012"/>
          </a:xfrm>
          <a:prstGeom prst="rect">
            <a:avLst/>
          </a:prstGeom>
        </p:spPr>
        <p:txBody>
          <a:bodyPr/>
          <a:lstStyle/>
          <a:p>
            <a:pPr marL="698500" indent="-698500">
              <a:buSzPct val="123000"/>
              <a:buChar char="•"/>
            </a:pPr>
            <a:r>
              <a:t>Describe how continuous delivery helps to catch errors sooner in a product’s lifecycle</a:t>
            </a:r>
          </a:p>
          <a:p>
            <a:pPr marL="698500" indent="-698500">
              <a:buSzPct val="123000"/>
              <a:buChar char="•"/>
            </a:pPr>
            <a:r>
              <a:t>Describe the distinction between a DevOps and “traditional” developer/operator mentality</a:t>
            </a:r>
          </a:p>
          <a:p>
            <a:pPr marL="698500" indent="-698500">
              <a:buSzPct val="123000"/>
              <a:buChar char="•"/>
            </a:pPr>
            <a:r>
              <a:t>Describe strategies for performing quality-assurance on software as and after it is delivered</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7" name="When things go wrong"/>
          <p:cNvSpPr txBox="1"/>
          <p:nvPr>
            <p:ph type="title"/>
          </p:nvPr>
        </p:nvSpPr>
        <p:spPr>
          <a:prstGeom prst="rect">
            <a:avLst/>
          </a:prstGeom>
        </p:spPr>
        <p:txBody>
          <a:bodyPr/>
          <a:lstStyle/>
          <a:p>
            <a:pPr/>
            <a:r>
              <a:t>When things go wrong</a:t>
            </a:r>
          </a:p>
        </p:txBody>
      </p:sp>
      <p:sp>
        <p:nvSpPr>
          <p:cNvPr id="388" name="Slide Subtitle"/>
          <p:cNvSpPr txBox="1"/>
          <p:nvPr>
            <p:ph type="body" idx="21"/>
          </p:nvPr>
        </p:nvSpPr>
        <p:spPr>
          <a:prstGeom prst="rect">
            <a:avLst/>
          </a:prstGeom>
        </p:spPr>
        <p:txBody>
          <a:bodyPr/>
          <a:lstStyle/>
          <a:p>
            <a:pPr/>
          </a:p>
        </p:txBody>
      </p:sp>
      <p:sp>
        <p:nvSpPr>
          <p:cNvPr id="389" name="Automated monitoring systems can notify “on-call” staff of a problem…"/>
          <p:cNvSpPr txBox="1"/>
          <p:nvPr>
            <p:ph type="body" idx="1"/>
          </p:nvPr>
        </p:nvSpPr>
        <p:spPr>
          <a:prstGeom prst="rect">
            <a:avLst/>
          </a:prstGeom>
        </p:spPr>
        <p:txBody>
          <a:bodyPr/>
          <a:lstStyle/>
          <a:p>
            <a:pPr/>
            <a:r>
              <a:t>Automated monitoring systems can notify “on-call” staff of a problem</a:t>
            </a:r>
          </a:p>
          <a:p>
            <a:pPr/>
            <a:r>
              <a:t>Triage &amp; escalation</a:t>
            </a:r>
          </a:p>
        </p:txBody>
      </p:sp>
      <p:pic>
        <p:nvPicPr>
          <p:cNvPr id="390" name="Image" descr="Image"/>
          <p:cNvPicPr>
            <a:picLocks noChangeAspect="1"/>
          </p:cNvPicPr>
          <p:nvPr/>
        </p:nvPicPr>
        <p:blipFill>
          <a:blip r:embed="rId2">
            <a:extLst/>
          </a:blip>
          <a:stretch>
            <a:fillRect/>
          </a:stretch>
        </p:blipFill>
        <p:spPr>
          <a:xfrm>
            <a:off x="12629654" y="6114327"/>
            <a:ext cx="7594744" cy="6538433"/>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 name="Monitoring Dashboards"/>
          <p:cNvSpPr txBox="1"/>
          <p:nvPr>
            <p:ph type="title"/>
          </p:nvPr>
        </p:nvSpPr>
        <p:spPr>
          <a:prstGeom prst="rect">
            <a:avLst/>
          </a:prstGeom>
        </p:spPr>
        <p:txBody>
          <a:bodyPr/>
          <a:lstStyle/>
          <a:p>
            <a:pPr/>
            <a:r>
              <a:t>Monitoring Dashboards</a:t>
            </a:r>
          </a:p>
        </p:txBody>
      </p:sp>
      <p:sp>
        <p:nvSpPr>
          <p:cNvPr id="393" name="Slide Subtitle"/>
          <p:cNvSpPr txBox="1"/>
          <p:nvPr>
            <p:ph type="body" idx="21"/>
          </p:nvPr>
        </p:nvSpPr>
        <p:spPr>
          <a:prstGeom prst="rect">
            <a:avLst/>
          </a:prstGeom>
        </p:spPr>
        <p:txBody>
          <a:bodyPr/>
          <a:lstStyle/>
          <a:p>
            <a:pPr/>
          </a:p>
        </p:txBody>
      </p:sp>
      <p:sp>
        <p:nvSpPr>
          <p:cNvPr id="394" name="Slide bullet text"/>
          <p:cNvSpPr txBox="1"/>
          <p:nvPr>
            <p:ph type="body" idx="1"/>
          </p:nvPr>
        </p:nvSpPr>
        <p:spPr>
          <a:prstGeom prst="rect">
            <a:avLst/>
          </a:prstGeom>
        </p:spPr>
        <p:txBody>
          <a:bodyPr/>
          <a:lstStyle/>
          <a:p>
            <a:pPr/>
          </a:p>
        </p:txBody>
      </p:sp>
      <p:pic>
        <p:nvPicPr>
          <p:cNvPr id="395" name="Image" descr="Image"/>
          <p:cNvPicPr>
            <a:picLocks noChangeAspect="1"/>
          </p:cNvPicPr>
          <p:nvPr/>
        </p:nvPicPr>
        <p:blipFill>
          <a:blip r:embed="rId2">
            <a:extLst/>
          </a:blip>
          <a:stretch>
            <a:fillRect/>
          </a:stretch>
        </p:blipFill>
        <p:spPr>
          <a:xfrm>
            <a:off x="3543841" y="4014999"/>
            <a:ext cx="8210706" cy="7963767"/>
          </a:xfrm>
          <a:prstGeom prst="rect">
            <a:avLst/>
          </a:prstGeom>
          <a:ln w="12700">
            <a:miter lim="400000"/>
          </a:ln>
        </p:spPr>
      </p:pic>
      <p:pic>
        <p:nvPicPr>
          <p:cNvPr id="396" name="Image" descr="Image"/>
          <p:cNvPicPr>
            <a:picLocks noChangeAspect="1"/>
          </p:cNvPicPr>
          <p:nvPr/>
        </p:nvPicPr>
        <p:blipFill>
          <a:blip r:embed="rId3">
            <a:extLst/>
          </a:blip>
          <a:stretch>
            <a:fillRect/>
          </a:stretch>
        </p:blipFill>
        <p:spPr>
          <a:xfrm>
            <a:off x="10465751" y="3478272"/>
            <a:ext cx="10871184" cy="10303286"/>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8" name="This work is licensed under a Creative Commons Attribution-ShareAlike license"/>
          <p:cNvSpPr txBox="1"/>
          <p:nvPr>
            <p:ph type="title"/>
          </p:nvPr>
        </p:nvSpPr>
        <p:spPr>
          <a:xfrm>
            <a:off x="1206500" y="1079500"/>
            <a:ext cx="21971000" cy="2055994"/>
          </a:xfrm>
          <a:prstGeom prst="rect">
            <a:avLst/>
          </a:prstGeom>
        </p:spPr>
        <p:txBody>
          <a:bodyPr/>
          <a:lstStyle>
            <a:lvl1pPr algn="ctr" defTabSz="2023821">
              <a:defRPr spc="-141" sz="7054"/>
            </a:lvl1pPr>
          </a:lstStyle>
          <a:p>
            <a:pPr/>
            <a:r>
              <a:t>This work is licensed under a Creative Commons Attribution-ShareAlike license</a:t>
            </a:r>
          </a:p>
        </p:txBody>
      </p:sp>
      <p:sp>
        <p:nvSpPr>
          <p:cNvPr id="399" name="This work is licensed under the Creative Commons Attribution-ShareAlike 4.0 International License. To view a copy of this license, visit http://creativecommons.org/licenses/by-sa/4.0/…"/>
          <p:cNvSpPr txBox="1"/>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invalidUrl="" action="" tgtFrame="" tooltip="" history="1" highlightClick="0" endSnd="0"/>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Cost to Fix a Defect Over Time"/>
          <p:cNvSpPr txBox="1"/>
          <p:nvPr>
            <p:ph type="title"/>
          </p:nvPr>
        </p:nvSpPr>
        <p:spPr>
          <a:prstGeom prst="rect">
            <a:avLst/>
          </a:prstGeom>
        </p:spPr>
        <p:txBody>
          <a:bodyPr/>
          <a:lstStyle/>
          <a:p>
            <a:pPr/>
            <a:r>
              <a:t>Cost to Fix a Defect Over Time</a:t>
            </a:r>
          </a:p>
        </p:txBody>
      </p:sp>
      <p:sp>
        <p:nvSpPr>
          <p:cNvPr id="132" name="Rough estimat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Rough estimate</a:t>
            </a:r>
          </a:p>
        </p:txBody>
      </p:sp>
      <p:graphicFrame>
        <p:nvGraphicFramePr>
          <p:cNvPr id="133" name="2D Line Chart"/>
          <p:cNvGraphicFramePr/>
          <p:nvPr/>
        </p:nvGraphicFramePr>
        <p:xfrm>
          <a:off x="1830592" y="3190536"/>
          <a:ext cx="20716465" cy="10371948"/>
        </p:xfrm>
        <a:graphic xmlns:a="http://schemas.openxmlformats.org/drawingml/2006/main">
          <a:graphicData uri="http://schemas.openxmlformats.org/drawingml/2006/chart">
            <c:chart xmlns:c="http://schemas.openxmlformats.org/drawingml/2006/chart" r:id="rId3"/>
          </a:graphicData>
        </a:graphic>
      </p:graphicFrame>
      <p:grpSp>
        <p:nvGrpSpPr>
          <p:cNvPr id="136" name="Group"/>
          <p:cNvGrpSpPr/>
          <p:nvPr/>
        </p:nvGrpSpPr>
        <p:grpSpPr>
          <a:xfrm>
            <a:off x="11451830" y="5761426"/>
            <a:ext cx="7233796" cy="2298363"/>
            <a:chOff x="0" y="527888"/>
            <a:chExt cx="7233794" cy="2298362"/>
          </a:xfrm>
        </p:grpSpPr>
        <p:sp>
          <p:nvSpPr>
            <p:cNvPr id="134" name="Line"/>
            <p:cNvSpPr/>
            <p:nvPr/>
          </p:nvSpPr>
          <p:spPr>
            <a:xfrm>
              <a:off x="1982990" y="1060304"/>
              <a:ext cx="2590108" cy="1765947"/>
            </a:xfrm>
            <a:prstGeom prst="line">
              <a:avLst/>
            </a:prstGeom>
            <a:noFill/>
            <a:ln w="50800" cap="flat">
              <a:solidFill>
                <a:srgbClr val="000000"/>
              </a:solidFill>
              <a:prstDash val="solid"/>
              <a:miter lim="400000"/>
              <a:tailEnd type="triangle" w="med" len="med"/>
            </a:ln>
            <a:effectLst/>
          </p:spPr>
          <p:txBody>
            <a:bodyPr wrap="square" lIns="50800" tIns="50800" rIns="50800" bIns="50800" numCol="1" anchor="ctr">
              <a:noAutofit/>
            </a:bodyPr>
            <a:lstStyle/>
            <a:p>
              <a:pPr/>
            </a:p>
          </p:txBody>
        </p:sp>
        <p:sp>
          <p:nvSpPr>
            <p:cNvPr id="135" name="Today: How do we catch defects just at the inflection point of this curve?"/>
            <p:cNvSpPr/>
            <p:nvPr/>
          </p:nvSpPr>
          <p:spPr>
            <a:xfrm>
              <a:off x="0" y="527888"/>
              <a:ext cx="7233795"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l">
                <a:defRPr sz="3100">
                  <a:solidFill>
                    <a:srgbClr val="000000"/>
                  </a:solidFill>
                </a:defRPr>
              </a:lvl1pPr>
            </a:lstStyle>
            <a:p>
              <a:pPr/>
              <a:r>
                <a:t>Today: How do we catch defects just at the inflection point of this curve?</a:t>
              </a:r>
            </a:p>
          </p:txBody>
        </p:sp>
      </p:gr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Deploying New Code"/>
          <p:cNvSpPr txBox="1"/>
          <p:nvPr>
            <p:ph type="title"/>
          </p:nvPr>
        </p:nvSpPr>
        <p:spPr>
          <a:prstGeom prst="rect">
            <a:avLst/>
          </a:prstGeom>
        </p:spPr>
        <p:txBody>
          <a:bodyPr/>
          <a:lstStyle/>
          <a:p>
            <a:pPr/>
            <a:r>
              <a:t>Deploying New Code</a:t>
            </a:r>
          </a:p>
        </p:txBody>
      </p:sp>
      <p:sp>
        <p:nvSpPr>
          <p:cNvPr id="141" name="The best that we can hope fo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The best that we can hope for?</a:t>
            </a:r>
          </a:p>
        </p:txBody>
      </p:sp>
      <p:sp>
        <p:nvSpPr>
          <p:cNvPr id="142" name="“If stuff blows up it affects a very small percentage of people”"/>
          <p:cNvSpPr txBox="1"/>
          <p:nvPr/>
        </p:nvSpPr>
        <p:spPr>
          <a:xfrm>
            <a:off x="7875321" y="4167659"/>
            <a:ext cx="18665682" cy="255880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38923" indent="-469900" algn="l">
              <a:lnSpc>
                <a:spcPct val="90000"/>
              </a:lnSpc>
              <a:defRPr spc="-170" sz="8500">
                <a:solidFill>
                  <a:srgbClr val="000000"/>
                </a:solidFill>
                <a:latin typeface="Helvetica Neue Medium"/>
                <a:ea typeface="Helvetica Neue Medium"/>
                <a:cs typeface="Helvetica Neue Medium"/>
                <a:sym typeface="Helvetica Neue Medium"/>
              </a:defRPr>
            </a:lvl1pPr>
          </a:lstStyle>
          <a:p>
            <a:pPr/>
            <a:r>
              <a:t>“If stuff blows up it affects a very small percentage of people”</a:t>
            </a:r>
          </a:p>
        </p:txBody>
      </p:sp>
      <p:pic>
        <p:nvPicPr>
          <p:cNvPr id="143" name="3047642-inline-i-1-do-the-simple-thing-first-the-engineering-behind-instagram.jpg" descr="3047642-inline-i-1-do-the-simple-thing-first-the-engineering-behind-instagram.jpg"/>
          <p:cNvPicPr>
            <a:picLocks noChangeAspect="1"/>
          </p:cNvPicPr>
          <p:nvPr/>
        </p:nvPicPr>
        <p:blipFill>
          <a:blip r:embed="rId2">
            <a:extLst/>
          </a:blip>
          <a:stretch>
            <a:fillRect/>
          </a:stretch>
        </p:blipFill>
        <p:spPr>
          <a:xfrm>
            <a:off x="312687" y="4174253"/>
            <a:ext cx="7569201" cy="7581901"/>
          </a:xfrm>
          <a:prstGeom prst="rect">
            <a:avLst/>
          </a:prstGeom>
          <a:ln w="12700">
            <a:miter lim="400000"/>
          </a:ln>
        </p:spPr>
      </p:pic>
      <p:sp>
        <p:nvSpPr>
          <p:cNvPr id="144" name="Instagram cofounder and CTO Mike Krieger"/>
          <p:cNvSpPr txBox="1"/>
          <p:nvPr/>
        </p:nvSpPr>
        <p:spPr>
          <a:xfrm>
            <a:off x="13551436" y="7040849"/>
            <a:ext cx="9646007"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825500">
              <a:defRPr b="1" sz="3600">
                <a:solidFill>
                  <a:srgbClr val="000000"/>
                </a:solidFill>
              </a:defRPr>
            </a:lvl1pPr>
          </a:lstStyle>
          <a:p>
            <a:pPr/>
            <a:r>
              <a:t>Instagram cofounder and CTO Mike Krieger</a:t>
            </a:r>
          </a:p>
        </p:txBody>
      </p:sp>
      <p:sp>
        <p:nvSpPr>
          <p:cNvPr id="145" name="https://www.fastcompany.com/3047642/do-the-simple-thing-first-the-engineering-behind-instagram"/>
          <p:cNvSpPr txBox="1"/>
          <p:nvPr/>
        </p:nvSpPr>
        <p:spPr>
          <a:xfrm>
            <a:off x="5857784" y="12622665"/>
            <a:ext cx="13782448"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https://www.fastcompany.com/3047642/do-the-simple-thing-first-the-engineering-behind-instagram</a:t>
            </a:r>
          </a:p>
        </p:txBody>
      </p:sp>
      <p:pic>
        <p:nvPicPr>
          <p:cNvPr id="146" name="Image" descr="Image"/>
          <p:cNvPicPr>
            <a:picLocks noChangeAspect="1"/>
          </p:cNvPicPr>
          <p:nvPr/>
        </p:nvPicPr>
        <p:blipFill>
          <a:blip r:embed="rId4">
            <a:extLst/>
          </a:blip>
          <a:stretch>
            <a:fillRect/>
          </a:stretch>
        </p:blipFill>
        <p:spPr>
          <a:xfrm>
            <a:off x="8273786" y="7097105"/>
            <a:ext cx="2807052" cy="2558809"/>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Continuous Delivery"/>
          <p:cNvSpPr txBox="1"/>
          <p:nvPr>
            <p:ph type="title"/>
          </p:nvPr>
        </p:nvSpPr>
        <p:spPr>
          <a:prstGeom prst="rect">
            <a:avLst/>
          </a:prstGeom>
        </p:spPr>
        <p:txBody>
          <a:bodyPr/>
          <a:lstStyle/>
          <a:p>
            <a:pPr/>
            <a:r>
              <a:t>Continuous Delivery</a:t>
            </a:r>
          </a:p>
        </p:txBody>
      </p:sp>
      <p:sp>
        <p:nvSpPr>
          <p:cNvPr id="149" name="“Faster is safer”: Key values of continuous deliver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“Faster is safer”: Key values of continuous delivery</a:t>
            </a:r>
          </a:p>
        </p:txBody>
      </p:sp>
      <p:sp>
        <p:nvSpPr>
          <p:cNvPr id="150" name="Release frequently, in small batches…"/>
          <p:cNvSpPr txBox="1"/>
          <p:nvPr>
            <p:ph type="body" idx="1"/>
          </p:nvPr>
        </p:nvSpPr>
        <p:spPr>
          <a:prstGeom prst="rect">
            <a:avLst/>
          </a:prstGeom>
        </p:spPr>
        <p:txBody>
          <a:bodyPr/>
          <a:lstStyle/>
          <a:p>
            <a:pPr/>
            <a:r>
              <a:t>Release frequently, in small batches</a:t>
            </a:r>
          </a:p>
          <a:p>
            <a:pPr/>
            <a:r>
              <a:t>Maintain key performance indicators to evaluate the impact of updates</a:t>
            </a:r>
          </a:p>
          <a:p>
            <a:pPr/>
            <a:r>
              <a:t>Phase roll-outs</a:t>
            </a:r>
          </a:p>
          <a:p>
            <a:pPr/>
            <a:r>
              <a:t>Evaluate business impact of new features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Staging Environments"/>
          <p:cNvSpPr txBox="1"/>
          <p:nvPr>
            <p:ph type="title"/>
          </p:nvPr>
        </p:nvSpPr>
        <p:spPr>
          <a:prstGeom prst="rect">
            <a:avLst/>
          </a:prstGeom>
        </p:spPr>
        <p:txBody>
          <a:bodyPr/>
          <a:lstStyle/>
          <a:p>
            <a:pPr/>
            <a:r>
              <a:t>Staging Environments</a:t>
            </a:r>
          </a:p>
        </p:txBody>
      </p:sp>
      <p:sp>
        <p:nvSpPr>
          <p:cNvPr id="155" name="Enabling Continuous Deliver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Enabling Continuous Delivery</a:t>
            </a:r>
          </a:p>
        </p:txBody>
      </p:sp>
      <p:sp>
        <p:nvSpPr>
          <p:cNvPr id="156" name="As software gets more complex with more dependencies, it's impossible to simulate the whole thing when testing…"/>
          <p:cNvSpPr txBox="1"/>
          <p:nvPr>
            <p:ph type="body" idx="1"/>
          </p:nvPr>
        </p:nvSpPr>
        <p:spPr>
          <a:prstGeom prst="rect">
            <a:avLst/>
          </a:prstGeom>
        </p:spPr>
        <p:txBody>
          <a:bodyPr/>
          <a:lstStyle/>
          <a:p>
            <a:pPr/>
            <a:r>
              <a:t>As software gets more complex with more dependencies, it's impossible to simulate the whole thing when testing</a:t>
            </a:r>
          </a:p>
          <a:p>
            <a:pPr/>
            <a:r>
              <a:t>Idea: Deploy to a complete production-like environment, but don't have everyone use it</a:t>
            </a:r>
          </a:p>
          <a:p>
            <a:pPr lvl="1" marL="1202266" indent="-592666"/>
            <a:r>
              <a:t>Examples:</a:t>
            </a:r>
          </a:p>
          <a:p>
            <a:pPr lvl="2" marL="1811866" indent="-592666"/>
            <a:r>
              <a:t>“Eat your own dogfood”</a:t>
            </a:r>
          </a:p>
          <a:p>
            <a:pPr lvl="2" marL="1811866" indent="-592666"/>
            <a:r>
              <a:t>Beta/Alpha testers</a:t>
            </a:r>
          </a:p>
          <a:p>
            <a:pPr/>
            <a:r>
              <a:t>Lower risk if a problem occurs in staging than in production</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Test-Stage-Production"/>
          <p:cNvSpPr txBox="1"/>
          <p:nvPr>
            <p:ph type="title"/>
          </p:nvPr>
        </p:nvSpPr>
        <p:spPr>
          <a:prstGeom prst="rect">
            <a:avLst/>
          </a:prstGeom>
        </p:spPr>
        <p:txBody>
          <a:bodyPr/>
          <a:lstStyle/>
          <a:p>
            <a:pPr/>
            <a:r>
              <a:t>Test-Stage-Production</a:t>
            </a:r>
          </a:p>
        </p:txBody>
      </p:sp>
      <p:sp>
        <p:nvSpPr>
          <p:cNvPr id="161" name="Continuous Delivery in Ac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Continuous Delivery in Action</a:t>
            </a:r>
          </a:p>
        </p:txBody>
      </p:sp>
      <p:sp>
        <p:nvSpPr>
          <p:cNvPr id="162" name="Testing Environment"/>
          <p:cNvSpPr/>
          <p:nvPr/>
        </p:nvSpPr>
        <p:spPr>
          <a:xfrm>
            <a:off x="4079653" y="7443168"/>
            <a:ext cx="2577808" cy="3170217"/>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lstStyle>
            <a:lvl1pPr defTabSz="821531">
              <a:defRPr sz="3200">
                <a:solidFill>
                  <a:srgbClr val="FFFFFF"/>
                </a:solidFill>
                <a:latin typeface="Helvetica Light"/>
                <a:ea typeface="Helvetica Light"/>
                <a:cs typeface="Helvetica Light"/>
                <a:sym typeface="Helvetica Light"/>
              </a:defRPr>
            </a:lvl1pPr>
          </a:lstStyle>
          <a:p>
            <a:pPr/>
            <a:r>
              <a:t>Testing Environment</a:t>
            </a:r>
          </a:p>
        </p:txBody>
      </p:sp>
      <p:sp>
        <p:nvSpPr>
          <p:cNvPr id="163" name="Staging Environment"/>
          <p:cNvSpPr/>
          <p:nvPr/>
        </p:nvSpPr>
        <p:spPr>
          <a:xfrm>
            <a:off x="7925454" y="7443168"/>
            <a:ext cx="4150263" cy="3170217"/>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lstStyle>
            <a:lvl1pPr defTabSz="821531">
              <a:defRPr sz="3200">
                <a:solidFill>
                  <a:srgbClr val="FFFFFF"/>
                </a:solidFill>
                <a:latin typeface="Helvetica Light"/>
                <a:ea typeface="Helvetica Light"/>
                <a:cs typeface="Helvetica Light"/>
                <a:sym typeface="Helvetica Light"/>
              </a:defRPr>
            </a:lvl1pPr>
          </a:lstStyle>
          <a:p>
            <a:pPr/>
            <a:r>
              <a:t>Staging Environment</a:t>
            </a:r>
          </a:p>
        </p:txBody>
      </p:sp>
      <p:sp>
        <p:nvSpPr>
          <p:cNvPr id="164" name="Production Environment"/>
          <p:cNvSpPr/>
          <p:nvPr/>
        </p:nvSpPr>
        <p:spPr>
          <a:xfrm>
            <a:off x="12901562" y="7443168"/>
            <a:ext cx="8256632" cy="3170217"/>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lstStyle>
            <a:lvl1pPr defTabSz="821531">
              <a:defRPr sz="3200">
                <a:solidFill>
                  <a:srgbClr val="FFFFFF"/>
                </a:solidFill>
                <a:latin typeface="Helvetica Light"/>
                <a:ea typeface="Helvetica Light"/>
                <a:cs typeface="Helvetica Light"/>
                <a:sym typeface="Helvetica Light"/>
              </a:defRPr>
            </a:lvl1pPr>
          </a:lstStyle>
          <a:p>
            <a:pPr/>
            <a:r>
              <a:t>Production Environment</a:t>
            </a:r>
          </a:p>
        </p:txBody>
      </p:sp>
      <p:sp>
        <p:nvSpPr>
          <p:cNvPr id="165" name="Line"/>
          <p:cNvSpPr/>
          <p:nvPr/>
        </p:nvSpPr>
        <p:spPr>
          <a:xfrm>
            <a:off x="5368556" y="5597792"/>
            <a:ext cx="1" cy="1769107"/>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166" name="Beta/Dogfooding"/>
          <p:cNvSpPr txBox="1"/>
          <p:nvPr/>
        </p:nvSpPr>
        <p:spPr>
          <a:xfrm>
            <a:off x="7736949" y="4945017"/>
            <a:ext cx="4527275" cy="6635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pPr/>
            <a:r>
              <a:t>Beta/Dogfooding</a:t>
            </a:r>
          </a:p>
        </p:txBody>
      </p:sp>
      <p:sp>
        <p:nvSpPr>
          <p:cNvPr id="167" name="Line"/>
          <p:cNvSpPr/>
          <p:nvPr/>
        </p:nvSpPr>
        <p:spPr>
          <a:xfrm>
            <a:off x="16666675" y="5708340"/>
            <a:ext cx="1" cy="1726626"/>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168" name="User Requests"/>
          <p:cNvSpPr txBox="1"/>
          <p:nvPr/>
        </p:nvSpPr>
        <p:spPr>
          <a:xfrm>
            <a:off x="14403038" y="5097316"/>
            <a:ext cx="4527275" cy="6635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pPr/>
            <a:r>
              <a:t>User Requests</a:t>
            </a:r>
          </a:p>
        </p:txBody>
      </p:sp>
      <p:sp>
        <p:nvSpPr>
          <p:cNvPr id="169" name="Line"/>
          <p:cNvSpPr/>
          <p:nvPr/>
        </p:nvSpPr>
        <p:spPr>
          <a:xfrm>
            <a:off x="10000586" y="5732262"/>
            <a:ext cx="1" cy="1678782"/>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170" name="Developer Environments"/>
          <p:cNvSpPr txBox="1"/>
          <p:nvPr/>
        </p:nvSpPr>
        <p:spPr>
          <a:xfrm>
            <a:off x="3104919" y="4530780"/>
            <a:ext cx="4527276" cy="1184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pPr/>
            <a:r>
              <a:t>Developer Environments</a:t>
            </a:r>
          </a:p>
        </p:txBody>
      </p:sp>
      <p:pic>
        <p:nvPicPr>
          <p:cNvPr id="171" name="Image" descr="Image"/>
          <p:cNvPicPr>
            <a:picLocks noChangeAspect="1"/>
          </p:cNvPicPr>
          <p:nvPr/>
        </p:nvPicPr>
        <p:blipFill>
          <a:blip r:embed="rId2">
            <a:extLst/>
          </a:blip>
          <a:stretch>
            <a:fillRect/>
          </a:stretch>
        </p:blipFill>
        <p:spPr>
          <a:xfrm>
            <a:off x="4155841" y="9149102"/>
            <a:ext cx="2425432" cy="252358"/>
          </a:xfrm>
          <a:prstGeom prst="rect">
            <a:avLst/>
          </a:prstGeom>
          <a:ln w="12700">
            <a:miter lim="400000"/>
          </a:ln>
        </p:spPr>
      </p:pic>
      <p:pic>
        <p:nvPicPr>
          <p:cNvPr id="172" name="Image" descr="Image"/>
          <p:cNvPicPr>
            <a:picLocks noChangeAspect="1"/>
          </p:cNvPicPr>
          <p:nvPr/>
        </p:nvPicPr>
        <p:blipFill>
          <a:blip r:embed="rId2">
            <a:extLst/>
          </a:blip>
          <a:stretch>
            <a:fillRect/>
          </a:stretch>
        </p:blipFill>
        <p:spPr>
          <a:xfrm>
            <a:off x="8787870" y="8353771"/>
            <a:ext cx="2425432" cy="252358"/>
          </a:xfrm>
          <a:prstGeom prst="rect">
            <a:avLst/>
          </a:prstGeom>
          <a:ln w="12700">
            <a:miter lim="400000"/>
          </a:ln>
        </p:spPr>
      </p:pic>
      <p:pic>
        <p:nvPicPr>
          <p:cNvPr id="173" name="Image" descr="Image"/>
          <p:cNvPicPr>
            <a:picLocks noChangeAspect="1"/>
          </p:cNvPicPr>
          <p:nvPr/>
        </p:nvPicPr>
        <p:blipFill>
          <a:blip r:embed="rId2">
            <a:extLst/>
          </a:blip>
          <a:stretch>
            <a:fillRect/>
          </a:stretch>
        </p:blipFill>
        <p:spPr>
          <a:xfrm>
            <a:off x="8787870" y="8883991"/>
            <a:ext cx="2425432" cy="252358"/>
          </a:xfrm>
          <a:prstGeom prst="rect">
            <a:avLst/>
          </a:prstGeom>
          <a:ln w="12700">
            <a:miter lim="400000"/>
          </a:ln>
        </p:spPr>
      </p:pic>
      <p:pic>
        <p:nvPicPr>
          <p:cNvPr id="174" name="Image" descr="Image"/>
          <p:cNvPicPr>
            <a:picLocks noChangeAspect="1"/>
          </p:cNvPicPr>
          <p:nvPr/>
        </p:nvPicPr>
        <p:blipFill>
          <a:blip r:embed="rId2">
            <a:extLst/>
          </a:blip>
          <a:stretch>
            <a:fillRect/>
          </a:stretch>
        </p:blipFill>
        <p:spPr>
          <a:xfrm>
            <a:off x="8787870" y="9414213"/>
            <a:ext cx="2425432" cy="252358"/>
          </a:xfrm>
          <a:prstGeom prst="rect">
            <a:avLst/>
          </a:prstGeom>
          <a:ln w="12700">
            <a:miter lim="400000"/>
          </a:ln>
        </p:spPr>
      </p:pic>
      <p:pic>
        <p:nvPicPr>
          <p:cNvPr id="175" name="Image" descr="Image"/>
          <p:cNvPicPr>
            <a:picLocks noChangeAspect="1"/>
          </p:cNvPicPr>
          <p:nvPr/>
        </p:nvPicPr>
        <p:blipFill>
          <a:blip r:embed="rId2">
            <a:extLst/>
          </a:blip>
          <a:stretch>
            <a:fillRect/>
          </a:stretch>
        </p:blipFill>
        <p:spPr>
          <a:xfrm>
            <a:off x="8787870" y="9944433"/>
            <a:ext cx="2425432" cy="252358"/>
          </a:xfrm>
          <a:prstGeom prst="rect">
            <a:avLst/>
          </a:prstGeom>
          <a:ln w="12700">
            <a:miter lim="400000"/>
          </a:ln>
        </p:spPr>
      </p:pic>
      <p:pic>
        <p:nvPicPr>
          <p:cNvPr id="176" name="Image" descr="Image"/>
          <p:cNvPicPr>
            <a:picLocks noChangeAspect="1"/>
          </p:cNvPicPr>
          <p:nvPr/>
        </p:nvPicPr>
        <p:blipFill>
          <a:blip r:embed="rId2">
            <a:extLst/>
          </a:blip>
          <a:stretch>
            <a:fillRect/>
          </a:stretch>
        </p:blipFill>
        <p:spPr>
          <a:xfrm>
            <a:off x="13108345" y="8353771"/>
            <a:ext cx="2425432" cy="252358"/>
          </a:xfrm>
          <a:prstGeom prst="rect">
            <a:avLst/>
          </a:prstGeom>
          <a:ln w="12700">
            <a:miter lim="400000"/>
          </a:ln>
        </p:spPr>
      </p:pic>
      <p:pic>
        <p:nvPicPr>
          <p:cNvPr id="177" name="Image" descr="Image"/>
          <p:cNvPicPr>
            <a:picLocks noChangeAspect="1"/>
          </p:cNvPicPr>
          <p:nvPr/>
        </p:nvPicPr>
        <p:blipFill>
          <a:blip r:embed="rId2">
            <a:extLst/>
          </a:blip>
          <a:stretch>
            <a:fillRect/>
          </a:stretch>
        </p:blipFill>
        <p:spPr>
          <a:xfrm>
            <a:off x="13108345" y="8883991"/>
            <a:ext cx="2425432" cy="252358"/>
          </a:xfrm>
          <a:prstGeom prst="rect">
            <a:avLst/>
          </a:prstGeom>
          <a:ln w="12700">
            <a:miter lim="400000"/>
          </a:ln>
        </p:spPr>
      </p:pic>
      <p:pic>
        <p:nvPicPr>
          <p:cNvPr id="178" name="Image" descr="Image"/>
          <p:cNvPicPr>
            <a:picLocks noChangeAspect="1"/>
          </p:cNvPicPr>
          <p:nvPr/>
        </p:nvPicPr>
        <p:blipFill>
          <a:blip r:embed="rId2">
            <a:extLst/>
          </a:blip>
          <a:stretch>
            <a:fillRect/>
          </a:stretch>
        </p:blipFill>
        <p:spPr>
          <a:xfrm>
            <a:off x="13108345" y="9414213"/>
            <a:ext cx="2425432" cy="252358"/>
          </a:xfrm>
          <a:prstGeom prst="rect">
            <a:avLst/>
          </a:prstGeom>
          <a:ln w="12700">
            <a:miter lim="400000"/>
          </a:ln>
        </p:spPr>
      </p:pic>
      <p:pic>
        <p:nvPicPr>
          <p:cNvPr id="179" name="Image" descr="Image"/>
          <p:cNvPicPr>
            <a:picLocks noChangeAspect="1"/>
          </p:cNvPicPr>
          <p:nvPr/>
        </p:nvPicPr>
        <p:blipFill>
          <a:blip r:embed="rId2">
            <a:extLst/>
          </a:blip>
          <a:stretch>
            <a:fillRect/>
          </a:stretch>
        </p:blipFill>
        <p:spPr>
          <a:xfrm>
            <a:off x="13108345" y="9944433"/>
            <a:ext cx="2425432" cy="252358"/>
          </a:xfrm>
          <a:prstGeom prst="rect">
            <a:avLst/>
          </a:prstGeom>
          <a:ln w="12700">
            <a:miter lim="400000"/>
          </a:ln>
        </p:spPr>
      </p:pic>
      <p:pic>
        <p:nvPicPr>
          <p:cNvPr id="180" name="Image" descr="Image"/>
          <p:cNvPicPr>
            <a:picLocks noChangeAspect="1"/>
          </p:cNvPicPr>
          <p:nvPr/>
        </p:nvPicPr>
        <p:blipFill>
          <a:blip r:embed="rId2">
            <a:extLst/>
          </a:blip>
          <a:stretch>
            <a:fillRect/>
          </a:stretch>
        </p:blipFill>
        <p:spPr>
          <a:xfrm>
            <a:off x="15742158" y="8353771"/>
            <a:ext cx="2425432" cy="252358"/>
          </a:xfrm>
          <a:prstGeom prst="rect">
            <a:avLst/>
          </a:prstGeom>
          <a:ln w="12700">
            <a:miter lim="400000"/>
          </a:ln>
        </p:spPr>
      </p:pic>
      <p:pic>
        <p:nvPicPr>
          <p:cNvPr id="181" name="Image" descr="Image"/>
          <p:cNvPicPr>
            <a:picLocks noChangeAspect="1"/>
          </p:cNvPicPr>
          <p:nvPr/>
        </p:nvPicPr>
        <p:blipFill>
          <a:blip r:embed="rId2">
            <a:extLst/>
          </a:blip>
          <a:stretch>
            <a:fillRect/>
          </a:stretch>
        </p:blipFill>
        <p:spPr>
          <a:xfrm>
            <a:off x="15742158" y="8883991"/>
            <a:ext cx="2425432" cy="252358"/>
          </a:xfrm>
          <a:prstGeom prst="rect">
            <a:avLst/>
          </a:prstGeom>
          <a:ln w="12700">
            <a:miter lim="400000"/>
          </a:ln>
        </p:spPr>
      </p:pic>
      <p:pic>
        <p:nvPicPr>
          <p:cNvPr id="182" name="Image" descr="Image"/>
          <p:cNvPicPr>
            <a:picLocks noChangeAspect="1"/>
          </p:cNvPicPr>
          <p:nvPr/>
        </p:nvPicPr>
        <p:blipFill>
          <a:blip r:embed="rId2">
            <a:extLst/>
          </a:blip>
          <a:stretch>
            <a:fillRect/>
          </a:stretch>
        </p:blipFill>
        <p:spPr>
          <a:xfrm>
            <a:off x="15742158" y="9414213"/>
            <a:ext cx="2425432" cy="252358"/>
          </a:xfrm>
          <a:prstGeom prst="rect">
            <a:avLst/>
          </a:prstGeom>
          <a:ln w="12700">
            <a:miter lim="400000"/>
          </a:ln>
        </p:spPr>
      </p:pic>
      <p:pic>
        <p:nvPicPr>
          <p:cNvPr id="183" name="Image" descr="Image"/>
          <p:cNvPicPr>
            <a:picLocks noChangeAspect="1"/>
          </p:cNvPicPr>
          <p:nvPr/>
        </p:nvPicPr>
        <p:blipFill>
          <a:blip r:embed="rId2">
            <a:extLst/>
          </a:blip>
          <a:stretch>
            <a:fillRect/>
          </a:stretch>
        </p:blipFill>
        <p:spPr>
          <a:xfrm>
            <a:off x="15742158" y="9944433"/>
            <a:ext cx="2425432" cy="252358"/>
          </a:xfrm>
          <a:prstGeom prst="rect">
            <a:avLst/>
          </a:prstGeom>
          <a:ln w="12700">
            <a:miter lim="400000"/>
          </a:ln>
        </p:spPr>
      </p:pic>
      <p:pic>
        <p:nvPicPr>
          <p:cNvPr id="184" name="Image" descr="Image"/>
          <p:cNvPicPr>
            <a:picLocks noChangeAspect="1"/>
          </p:cNvPicPr>
          <p:nvPr/>
        </p:nvPicPr>
        <p:blipFill>
          <a:blip r:embed="rId2">
            <a:extLst/>
          </a:blip>
          <a:stretch>
            <a:fillRect/>
          </a:stretch>
        </p:blipFill>
        <p:spPr>
          <a:xfrm>
            <a:off x="18375969" y="8353771"/>
            <a:ext cx="2425432" cy="252358"/>
          </a:xfrm>
          <a:prstGeom prst="rect">
            <a:avLst/>
          </a:prstGeom>
          <a:ln w="12700">
            <a:miter lim="400000"/>
          </a:ln>
        </p:spPr>
      </p:pic>
      <p:pic>
        <p:nvPicPr>
          <p:cNvPr id="185" name="Image" descr="Image"/>
          <p:cNvPicPr>
            <a:picLocks noChangeAspect="1"/>
          </p:cNvPicPr>
          <p:nvPr/>
        </p:nvPicPr>
        <p:blipFill>
          <a:blip r:embed="rId2">
            <a:extLst/>
          </a:blip>
          <a:stretch>
            <a:fillRect/>
          </a:stretch>
        </p:blipFill>
        <p:spPr>
          <a:xfrm>
            <a:off x="18375969" y="8883991"/>
            <a:ext cx="2425432" cy="252358"/>
          </a:xfrm>
          <a:prstGeom prst="rect">
            <a:avLst/>
          </a:prstGeom>
          <a:ln w="12700">
            <a:miter lim="400000"/>
          </a:ln>
        </p:spPr>
      </p:pic>
      <p:pic>
        <p:nvPicPr>
          <p:cNvPr id="186" name="Image" descr="Image"/>
          <p:cNvPicPr>
            <a:picLocks noChangeAspect="1"/>
          </p:cNvPicPr>
          <p:nvPr/>
        </p:nvPicPr>
        <p:blipFill>
          <a:blip r:embed="rId2">
            <a:extLst/>
          </a:blip>
          <a:stretch>
            <a:fillRect/>
          </a:stretch>
        </p:blipFill>
        <p:spPr>
          <a:xfrm>
            <a:off x="18375969" y="9414213"/>
            <a:ext cx="2425432" cy="252358"/>
          </a:xfrm>
          <a:prstGeom prst="rect">
            <a:avLst/>
          </a:prstGeom>
          <a:ln w="12700">
            <a:miter lim="400000"/>
          </a:ln>
        </p:spPr>
      </p:pic>
      <p:pic>
        <p:nvPicPr>
          <p:cNvPr id="187" name="Image" descr="Image"/>
          <p:cNvPicPr>
            <a:picLocks noChangeAspect="1"/>
          </p:cNvPicPr>
          <p:nvPr/>
        </p:nvPicPr>
        <p:blipFill>
          <a:blip r:embed="rId2">
            <a:extLst/>
          </a:blip>
          <a:stretch>
            <a:fillRect/>
          </a:stretch>
        </p:blipFill>
        <p:spPr>
          <a:xfrm>
            <a:off x="18375969" y="9944433"/>
            <a:ext cx="2425432" cy="252358"/>
          </a:xfrm>
          <a:prstGeom prst="rect">
            <a:avLst/>
          </a:prstGeom>
          <a:ln w="12700">
            <a:miter lim="400000"/>
          </a:ln>
        </p:spPr>
      </p:pic>
      <p:sp>
        <p:nvSpPr>
          <p:cNvPr id="188" name="Line"/>
          <p:cNvSpPr/>
          <p:nvPr/>
        </p:nvSpPr>
        <p:spPr>
          <a:xfrm>
            <a:off x="4098529" y="11945915"/>
            <a:ext cx="9374035" cy="1"/>
          </a:xfrm>
          <a:prstGeom prst="line">
            <a:avLst/>
          </a:prstGeom>
          <a:ln w="152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189" name="Revisions are “promoted” towards production"/>
          <p:cNvSpPr txBox="1"/>
          <p:nvPr/>
        </p:nvSpPr>
        <p:spPr>
          <a:xfrm>
            <a:off x="6081814" y="10875609"/>
            <a:ext cx="8906867" cy="6635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pPr/>
            <a:r>
              <a:t>Revisions are “promoted” towards production</a:t>
            </a:r>
          </a:p>
        </p:txBody>
      </p:sp>
      <p:sp>
        <p:nvSpPr>
          <p:cNvPr id="190" name="Q/A takes place in each stage (including production!)"/>
          <p:cNvSpPr txBox="1"/>
          <p:nvPr/>
        </p:nvSpPr>
        <p:spPr>
          <a:xfrm>
            <a:off x="4167293" y="12411947"/>
            <a:ext cx="12343004" cy="752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pPr/>
            <a:r>
              <a:t>Q/A takes place in each stage (including production!)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Operations Responsibility"/>
          <p:cNvSpPr txBox="1"/>
          <p:nvPr>
            <p:ph type="title"/>
          </p:nvPr>
        </p:nvSpPr>
        <p:spPr>
          <a:prstGeom prst="rect">
            <a:avLst/>
          </a:prstGeom>
        </p:spPr>
        <p:txBody>
          <a:bodyPr/>
          <a:lstStyle/>
          <a:p>
            <a:pPr/>
            <a:r>
              <a:t>Operations Responsibility </a:t>
            </a:r>
          </a:p>
        </p:txBody>
      </p:sp>
      <p:sp>
        <p:nvSpPr>
          <p:cNvPr id="193" name="DevOps in a slid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DevOps in a slide</a:t>
            </a:r>
          </a:p>
        </p:txBody>
      </p:sp>
      <p:sp>
        <p:nvSpPr>
          <p:cNvPr id="194" name="Once we deploy, someone has to monitor software, make sure it’s running OK, no bugs, etc…"/>
          <p:cNvSpPr txBox="1"/>
          <p:nvPr>
            <p:ph type="body" idx="1"/>
          </p:nvPr>
        </p:nvSpPr>
        <p:spPr>
          <a:prstGeom prst="rect">
            <a:avLst/>
          </a:prstGeom>
        </p:spPr>
        <p:txBody>
          <a:bodyPr/>
          <a:lstStyle/>
          <a:p>
            <a:pPr/>
            <a:r>
              <a:t>Once we </a:t>
            </a:r>
            <a:r>
              <a:rPr b="1"/>
              <a:t>deploy</a:t>
            </a:r>
            <a:r>
              <a:t>, someone has to monitor software, make sure it’s running OK, no bugs, etc</a:t>
            </a:r>
          </a:p>
          <a:p>
            <a:pPr/>
            <a:r>
              <a:t>Assume 3 environments:</a:t>
            </a:r>
          </a:p>
          <a:p>
            <a:pPr lvl="1"/>
            <a:r>
              <a:t>Test, Staging, Production</a:t>
            </a:r>
          </a:p>
          <a:p>
            <a:pPr/>
            <a:r>
              <a:t>Whose job is it?</a:t>
            </a:r>
          </a:p>
        </p:txBody>
      </p:sp>
      <p:graphicFrame>
        <p:nvGraphicFramePr>
          <p:cNvPr id="195" name="Table"/>
          <p:cNvGraphicFramePr/>
          <p:nvPr/>
        </p:nvGraphicFramePr>
        <p:xfrm>
          <a:off x="4974685" y="9394031"/>
          <a:ext cx="14434631" cy="4027848"/>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2070896"/>
                <a:gridCol w="5787321"/>
                <a:gridCol w="6576412"/>
              </a:tblGrid>
              <a:tr h="1006961">
                <a:tc>
                  <a:txBody>
                    <a:bodyPr/>
                    <a:lstStyle/>
                    <a:p>
                      <a:pPr defTabSz="914400">
                        <a:defRPr sz="3600">
                          <a:latin typeface="Helvetica Light"/>
                          <a:ea typeface="Helvetica Light"/>
                          <a:cs typeface="Helvetica Light"/>
                          <a:sym typeface="Helvetica Light"/>
                        </a:defRPr>
                      </a:pPr>
                    </a:p>
                  </a:txBody>
                  <a:tcPr marL="50800" marR="50800" marT="50800" marB="50800" anchor="ctr" anchorCtr="0" horzOverflow="overflow">
                    <a:lnL w="12700">
                      <a:miter lim="400000"/>
                    </a:lnL>
                    <a:lnR w="12700">
                      <a:solidFill>
                        <a:srgbClr val="3797C6"/>
                      </a:solidFill>
                      <a:miter lim="400000"/>
                    </a:lnR>
                    <a:lnT w="12700">
                      <a:miter lim="400000"/>
                    </a:lnT>
                    <a:lnB w="12700">
                      <a:miter lim="400000"/>
                    </a:lnB>
                    <a:solidFill>
                      <a:srgbClr val="FFFFFF"/>
                    </a:solidFill>
                  </a:tcPr>
                </a:tc>
                <a:tc>
                  <a:txBody>
                    <a:bodyPr/>
                    <a:lstStyle/>
                    <a:p>
                      <a:pPr defTabSz="914400"/>
                      <a:r>
                        <a:rPr sz="3600">
                          <a:latin typeface="Helvetica Light"/>
                          <a:ea typeface="Helvetica Light"/>
                          <a:cs typeface="Helvetica Light"/>
                          <a:sym typeface="Helvetica Light"/>
                        </a:rPr>
                        <a:t>Developers</a:t>
                      </a:r>
                    </a:p>
                  </a:txBody>
                  <a:tcPr marL="50800" marR="50800" marT="50800" marB="50800" anchor="ctr" anchorCtr="0" horzOverflow="overflow">
                    <a:lnL w="12700">
                      <a:solidFill>
                        <a:srgbClr val="3797C6"/>
                      </a:solidFill>
                      <a:miter lim="400000"/>
                    </a:lnL>
                    <a:lnR w="12700">
                      <a:solidFill>
                        <a:srgbClr val="3797C6"/>
                      </a:solidFill>
                      <a:miter lim="400000"/>
                    </a:lnR>
                    <a:lnT w="12700">
                      <a:miter lim="400000"/>
                    </a:lnT>
                    <a:lnB w="12700">
                      <a:miter lim="400000"/>
                    </a:lnB>
                    <a:solidFill>
                      <a:srgbClr val="FFFFFF"/>
                    </a:solidFill>
                  </a:tcPr>
                </a:tc>
                <a:tc>
                  <a:txBody>
                    <a:bodyPr/>
                    <a:lstStyle/>
                    <a:p>
                      <a:pPr defTabSz="914400"/>
                      <a:r>
                        <a:rPr sz="3600">
                          <a:latin typeface="Helvetica Light"/>
                          <a:ea typeface="Helvetica Light"/>
                          <a:cs typeface="Helvetica Light"/>
                          <a:sym typeface="Helvetica Light"/>
                        </a:rPr>
                        <a:t>Operators</a:t>
                      </a:r>
                    </a:p>
                  </a:txBody>
                  <a:tcPr marL="50800" marR="50800" marT="50800" marB="50800" anchor="ctr" anchorCtr="0" horzOverflow="overflow">
                    <a:lnL w="12700">
                      <a:solidFill>
                        <a:srgbClr val="3797C6"/>
                      </a:solidFill>
                      <a:miter lim="400000"/>
                    </a:lnL>
                    <a:lnR w="12700">
                      <a:miter lim="400000"/>
                    </a:lnR>
                    <a:lnT w="12700">
                      <a:miter lim="400000"/>
                    </a:lnT>
                    <a:lnB w="12700">
                      <a:miter lim="400000"/>
                    </a:lnB>
                    <a:solidFill>
                      <a:srgbClr val="FFFFFF"/>
                    </a:solidFill>
                  </a:tcPr>
                </a:tc>
              </a:tr>
              <a:tr h="1006961">
                <a:tc>
                  <a:txBody>
                    <a:bodyPr/>
                    <a:lstStyle/>
                    <a:p>
                      <a:pPr defTabSz="914400"/>
                      <a:r>
                        <a:rPr sz="3600">
                          <a:latin typeface="Helvetica Light"/>
                          <a:ea typeface="Helvetica Light"/>
                          <a:cs typeface="Helvetica Light"/>
                          <a:sym typeface="Helvetica Light"/>
                        </a:rPr>
                        <a:t>Waterfall</a:t>
                      </a:r>
                    </a:p>
                  </a:txBody>
                  <a:tcPr marL="50800" marR="50800" marT="50800" marB="50800" anchor="ctr" anchorCtr="0" horzOverflow="overflow">
                    <a:lnL w="12700">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p>
                  </a:txBody>
                  <a:tcPr marL="50800" marR="50800" marT="50800" marB="50800" anchor="ctr" anchorCtr="0" horzOverflow="overflow">
                    <a:lnL w="12700">
                      <a:solidFill>
                        <a:srgbClr val="3797C6"/>
                      </a:solidFill>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p>
                  </a:txBody>
                  <a:tcPr marL="50800" marR="50800" marT="50800" marB="50800" anchor="ctr" anchorCtr="0" horzOverflow="overflow">
                    <a:lnL w="12700">
                      <a:solidFill>
                        <a:srgbClr val="3797C6"/>
                      </a:solidFill>
                      <a:miter lim="400000"/>
                    </a:lnL>
                    <a:lnR w="12700">
                      <a:miter lim="400000"/>
                    </a:lnR>
                    <a:lnT w="12700">
                      <a:miter lim="400000"/>
                    </a:lnT>
                    <a:lnB w="12700">
                      <a:miter lim="400000"/>
                    </a:lnB>
                  </a:tcPr>
                </a:tc>
              </a:tr>
              <a:tr h="1006961">
                <a:tc>
                  <a:txBody>
                    <a:bodyPr/>
                    <a:lstStyle/>
                    <a:p>
                      <a:pPr defTabSz="914400"/>
                      <a:r>
                        <a:rPr sz="3600">
                          <a:latin typeface="Helvetica Light"/>
                          <a:ea typeface="Helvetica Light"/>
                          <a:cs typeface="Helvetica Light"/>
                          <a:sym typeface="Helvetica Light"/>
                        </a:rPr>
                        <a:t>Agile</a:t>
                      </a:r>
                    </a:p>
                  </a:txBody>
                  <a:tcPr marL="50800" marR="50800" marT="50800" marB="50800" anchor="ctr" anchorCtr="0" horzOverflow="overflow">
                    <a:lnL w="12700">
                      <a:miter lim="400000"/>
                    </a:lnL>
                    <a:lnR w="12700">
                      <a:solidFill>
                        <a:srgbClr val="3797C6"/>
                      </a:solidFill>
                      <a:miter lim="400000"/>
                    </a:lnR>
                    <a:lnT w="12700">
                      <a:miter lim="400000"/>
                    </a:lnT>
                    <a:lnB w="12700">
                      <a:miter lim="400000"/>
                    </a:lnB>
                    <a:solidFill>
                      <a:srgbClr val="FFFFFF"/>
                    </a:solidFill>
                  </a:tcPr>
                </a:tc>
                <a:tc>
                  <a:txBody>
                    <a:bodyPr/>
                    <a:lstStyle/>
                    <a:p>
                      <a:pPr defTabSz="914400">
                        <a:defRPr sz="3600">
                          <a:latin typeface="Helvetica Light"/>
                          <a:ea typeface="Helvetica Light"/>
                          <a:cs typeface="Helvetica Light"/>
                          <a:sym typeface="Helvetica Light"/>
                        </a:defRPr>
                      </a:pPr>
                    </a:p>
                  </a:txBody>
                  <a:tcPr marL="50800" marR="50800" marT="50800" marB="50800" anchor="ctr" anchorCtr="0" horzOverflow="overflow">
                    <a:lnL w="12700">
                      <a:solidFill>
                        <a:srgbClr val="3797C6"/>
                      </a:solidFill>
                      <a:miter lim="400000"/>
                    </a:lnL>
                    <a:lnR w="12700">
                      <a:solidFill>
                        <a:srgbClr val="3797C6"/>
                      </a:solidFill>
                      <a:miter lim="400000"/>
                    </a:lnR>
                    <a:lnT w="12700">
                      <a:miter lim="400000"/>
                    </a:lnT>
                    <a:lnB w="12700">
                      <a:miter lim="400000"/>
                    </a:lnB>
                    <a:solidFill>
                      <a:srgbClr val="FFFFFF"/>
                    </a:solidFill>
                  </a:tcPr>
                </a:tc>
                <a:tc>
                  <a:txBody>
                    <a:bodyPr/>
                    <a:lstStyle/>
                    <a:p>
                      <a:pPr defTabSz="914400">
                        <a:defRPr sz="3600">
                          <a:latin typeface="Helvetica Light"/>
                          <a:ea typeface="Helvetica Light"/>
                          <a:cs typeface="Helvetica Light"/>
                          <a:sym typeface="Helvetica Light"/>
                        </a:defRPr>
                      </a:pPr>
                    </a:p>
                  </a:txBody>
                  <a:tcPr marL="50800" marR="50800" marT="50800" marB="50800" anchor="ctr" anchorCtr="0" horzOverflow="overflow">
                    <a:lnL w="12700">
                      <a:solidFill>
                        <a:srgbClr val="3797C6"/>
                      </a:solidFill>
                      <a:miter lim="400000"/>
                    </a:lnL>
                    <a:lnR w="12700">
                      <a:miter lim="400000"/>
                    </a:lnR>
                    <a:lnT w="12700">
                      <a:miter lim="400000"/>
                    </a:lnT>
                    <a:lnB w="12700">
                      <a:miter lim="400000"/>
                    </a:lnB>
                    <a:solidFill>
                      <a:srgbClr val="FFFFFF"/>
                    </a:solidFill>
                  </a:tcPr>
                </a:tc>
              </a:tr>
              <a:tr h="1006961">
                <a:tc>
                  <a:txBody>
                    <a:bodyPr/>
                    <a:lstStyle/>
                    <a:p>
                      <a:pPr defTabSz="914400"/>
                      <a:r>
                        <a:rPr sz="3600">
                          <a:latin typeface="Helvetica Light"/>
                          <a:ea typeface="Helvetica Light"/>
                          <a:cs typeface="Helvetica Light"/>
                          <a:sym typeface="Helvetica Light"/>
                        </a:rPr>
                        <a:t>DevOps</a:t>
                      </a:r>
                    </a:p>
                  </a:txBody>
                  <a:tcPr marL="50800" marR="50800" marT="50800" marB="50800" anchor="ctr" anchorCtr="0" horzOverflow="overflow">
                    <a:lnL w="12700">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p>
                  </a:txBody>
                  <a:tcPr marL="50800" marR="50800" marT="50800" marB="50800" anchor="ctr" anchorCtr="0" horzOverflow="overflow">
                    <a:lnL w="12700">
                      <a:solidFill>
                        <a:srgbClr val="3797C6"/>
                      </a:solidFill>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p>
                  </a:txBody>
                  <a:tcPr marL="50800" marR="50800" marT="50800" marB="50800" anchor="ctr" anchorCtr="0" horzOverflow="overflow">
                    <a:lnL w="12700">
                      <a:solidFill>
                        <a:srgbClr val="3797C6"/>
                      </a:solidFill>
                      <a:miter lim="400000"/>
                    </a:lnL>
                    <a:lnR w="12700">
                      <a:miter lim="400000"/>
                    </a:lnR>
                    <a:lnT w="12700">
                      <a:miter lim="400000"/>
                    </a:lnT>
                    <a:lnB w="12700">
                      <a:miter lim="400000"/>
                    </a:lnB>
                  </a:tcPr>
                </a:tc>
              </a:tr>
            </a:tbl>
          </a:graphicData>
        </a:graphic>
      </p:graphicFrame>
      <p:grpSp>
        <p:nvGrpSpPr>
          <p:cNvPr id="199" name="Group"/>
          <p:cNvGrpSpPr/>
          <p:nvPr/>
        </p:nvGrpSpPr>
        <p:grpSpPr>
          <a:xfrm>
            <a:off x="13638609" y="10787062"/>
            <a:ext cx="5145485" cy="1270001"/>
            <a:chOff x="416686" y="300037"/>
            <a:chExt cx="5145484" cy="1270000"/>
          </a:xfrm>
        </p:grpSpPr>
        <p:sp>
          <p:nvSpPr>
            <p:cNvPr id="196" name="Test"/>
            <p:cNvSpPr/>
            <p:nvPr/>
          </p:nvSpPr>
          <p:spPr>
            <a:xfrm>
              <a:off x="416686"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Test</a:t>
              </a:r>
            </a:p>
          </p:txBody>
        </p:sp>
        <p:sp>
          <p:nvSpPr>
            <p:cNvPr id="197" name="Production"/>
            <p:cNvSpPr/>
            <p:nvPr/>
          </p:nvSpPr>
          <p:spPr>
            <a:xfrm>
              <a:off x="4292171"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
          <p:nvSpPr>
            <p:cNvPr id="198" name="Staging"/>
            <p:cNvSpPr/>
            <p:nvPr/>
          </p:nvSpPr>
          <p:spPr>
            <a:xfrm>
              <a:off x="2056017"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Staging</a:t>
              </a:r>
            </a:p>
          </p:txBody>
        </p:sp>
      </p:grpSp>
      <p:grpSp>
        <p:nvGrpSpPr>
          <p:cNvPr id="202" name="Group"/>
          <p:cNvGrpSpPr/>
          <p:nvPr/>
        </p:nvGrpSpPr>
        <p:grpSpPr>
          <a:xfrm>
            <a:off x="15277939" y="11858625"/>
            <a:ext cx="3506155" cy="1270000"/>
            <a:chOff x="734060" y="300037"/>
            <a:chExt cx="3506154" cy="1270000"/>
          </a:xfrm>
        </p:grpSpPr>
        <p:sp>
          <p:nvSpPr>
            <p:cNvPr id="200" name="Production"/>
            <p:cNvSpPr/>
            <p:nvPr/>
          </p:nvSpPr>
          <p:spPr>
            <a:xfrm>
              <a:off x="2970214"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
          <p:nvSpPr>
            <p:cNvPr id="201" name="Staging"/>
            <p:cNvSpPr/>
            <p:nvPr/>
          </p:nvSpPr>
          <p:spPr>
            <a:xfrm>
              <a:off x="734060"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Staging</a:t>
              </a:r>
            </a:p>
          </p:txBody>
        </p:sp>
      </p:grpSp>
      <p:sp>
        <p:nvSpPr>
          <p:cNvPr id="203" name="Test"/>
          <p:cNvSpPr txBox="1"/>
          <p:nvPr/>
        </p:nvSpPr>
        <p:spPr>
          <a:xfrm>
            <a:off x="7435484" y="11558587"/>
            <a:ext cx="833375" cy="600076"/>
          </a:xfrm>
          <a:prstGeom prst="rect">
            <a:avLst/>
          </a:prstGeom>
          <a:solidFill>
            <a:srgbClr val="96CBB9"/>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000">
                <a:solidFill>
                  <a:srgbClr val="000000"/>
                </a:solidFill>
                <a:latin typeface="Helvetica Light"/>
                <a:ea typeface="Helvetica Light"/>
                <a:cs typeface="Helvetica Light"/>
                <a:sym typeface="Helvetica Light"/>
              </a:defRPr>
            </a:lvl1pPr>
          </a:lstStyle>
          <a:p>
            <a:pPr defTabSz="914400"/>
            <a:r>
              <a:t>Test</a:t>
            </a:r>
          </a:p>
        </p:txBody>
      </p:sp>
      <p:grpSp>
        <p:nvGrpSpPr>
          <p:cNvPr id="206" name="Group"/>
          <p:cNvGrpSpPr/>
          <p:nvPr/>
        </p:nvGrpSpPr>
        <p:grpSpPr>
          <a:xfrm>
            <a:off x="7852172" y="12930187"/>
            <a:ext cx="2695019" cy="1270001"/>
            <a:chOff x="416686" y="300037"/>
            <a:chExt cx="2695017" cy="1270000"/>
          </a:xfrm>
        </p:grpSpPr>
        <p:sp>
          <p:nvSpPr>
            <p:cNvPr id="204" name="Staging"/>
            <p:cNvSpPr/>
            <p:nvPr/>
          </p:nvSpPr>
          <p:spPr>
            <a:xfrm>
              <a:off x="1841704"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Staging</a:t>
              </a:r>
            </a:p>
          </p:txBody>
        </p:sp>
        <p:sp>
          <p:nvSpPr>
            <p:cNvPr id="205" name="Test"/>
            <p:cNvSpPr/>
            <p:nvPr/>
          </p:nvSpPr>
          <p:spPr>
            <a:xfrm>
              <a:off x="416686"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Test</a:t>
              </a:r>
            </a:p>
          </p:txBody>
        </p:sp>
      </p:grpSp>
      <p:sp>
        <p:nvSpPr>
          <p:cNvPr id="207" name="Production"/>
          <p:cNvSpPr txBox="1"/>
          <p:nvPr/>
        </p:nvSpPr>
        <p:spPr>
          <a:xfrm>
            <a:off x="16518667" y="12630150"/>
            <a:ext cx="1990853" cy="600076"/>
          </a:xfrm>
          <a:prstGeom prst="rect">
            <a:avLst/>
          </a:prstGeom>
          <a:solidFill>
            <a:srgbClr val="96CBB9"/>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
        <p:nvSpPr>
          <p:cNvPr id="208" name="Production"/>
          <p:cNvSpPr txBox="1"/>
          <p:nvPr/>
        </p:nvSpPr>
        <p:spPr>
          <a:xfrm>
            <a:off x="10375042" y="12630150"/>
            <a:ext cx="1990853" cy="600076"/>
          </a:xfrm>
          <a:prstGeom prst="rect">
            <a:avLst/>
          </a:prstGeom>
          <a:solidFill>
            <a:srgbClr val="96CBB9">
              <a:alpha val="41018"/>
            </a:srgb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0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0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19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2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6" fill="hold">
                                  <p:stCondLst>
                                    <p:cond delay="0"/>
                                  </p:stCondLst>
                                  <p:iterate type="el" backwards="0">
                                    <p:tmAbs val="0"/>
                                  </p:iterate>
                                  <p:childTnLst>
                                    <p:set>
                                      <p:cBhvr>
                                        <p:cTn id="26" fill="hold"/>
                                        <p:tgtEl>
                                          <p:spTgt spid="20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7" fill="hold">
                                  <p:stCondLst>
                                    <p:cond delay="0"/>
                                  </p:stCondLst>
                                  <p:iterate type="el" backwards="0">
                                    <p:tmAbs val="0"/>
                                  </p:iterate>
                                  <p:childTnLst>
                                    <p:set>
                                      <p:cBhvr>
                                        <p:cTn id="30" fill="hold"/>
                                        <p:tgtEl>
                                          <p:spTgt spid="20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8" grpId="7"/>
      <p:bldP build="whole" bldLvl="1" animBg="1" rev="0" advAuto="0" spid="206" grpId="5"/>
      <p:bldP build="whole" bldLvl="1" animBg="1" rev="0" advAuto="0" spid="203" grpId="2"/>
      <p:bldP build="whole" bldLvl="1" animBg="1" rev="0" advAuto="0" spid="199" grpId="1"/>
      <p:bldP build="whole" bldLvl="1" animBg="1" rev="0" advAuto="0" spid="195" grpId="4"/>
      <p:bldP build="whole" bldLvl="1" animBg="1" rev="0" advAuto="0" spid="207" grpId="6"/>
      <p:bldP build="whole" bldLvl="1" animBg="1" rev="0" advAuto="0" spid="202" grpId="3"/>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DevOps Values"/>
          <p:cNvSpPr txBox="1"/>
          <p:nvPr>
            <p:ph type="title"/>
          </p:nvPr>
        </p:nvSpPr>
        <p:spPr>
          <a:prstGeom prst="rect">
            <a:avLst/>
          </a:prstGeom>
        </p:spPr>
        <p:txBody>
          <a:bodyPr/>
          <a:lstStyle/>
          <a:p>
            <a:pPr/>
            <a:r>
              <a:t>DevOps Values</a:t>
            </a:r>
          </a:p>
        </p:txBody>
      </p:sp>
      <p:sp>
        <p:nvSpPr>
          <p:cNvPr id="211" name="One team owns changes &quot;from cradle to grave&quo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One team owns changes "from cradle to grave"</a:t>
            </a:r>
          </a:p>
        </p:txBody>
      </p:sp>
      <p:sp>
        <p:nvSpPr>
          <p:cNvPr id="212" name="You are the support person for your changes, regardless of platform…"/>
          <p:cNvSpPr txBox="1"/>
          <p:nvPr>
            <p:ph type="body" idx="1"/>
          </p:nvPr>
        </p:nvSpPr>
        <p:spPr>
          <a:prstGeom prst="rect">
            <a:avLst/>
          </a:prstGeom>
        </p:spPr>
        <p:txBody>
          <a:bodyPr/>
          <a:lstStyle/>
          <a:p>
            <a:pPr/>
            <a:r>
              <a:t>You are the support person for your changes, regardless of platform</a:t>
            </a:r>
          </a:p>
          <a:p>
            <a:pPr/>
            <a:r>
              <a:t>Example: Facebook mobile teams (non-DevOps)</a:t>
            </a:r>
          </a:p>
        </p:txBody>
      </p:sp>
      <p:sp>
        <p:nvSpPr>
          <p:cNvPr id="213" name="Group messages…"/>
          <p:cNvSpPr/>
          <p:nvPr/>
        </p:nvSpPr>
        <p:spPr>
          <a:xfrm>
            <a:off x="11879367" y="7987605"/>
            <a:ext cx="2954385" cy="4319493"/>
          </a:xfrm>
          <a:prstGeom prst="rect">
            <a:avLst/>
          </a:prstGeom>
          <a:solidFill>
            <a:srgbClr val="EE7D6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spcBef>
                <a:spcPts val="2100"/>
              </a:spcBef>
              <a:defRPr sz="2600">
                <a:solidFill>
                  <a:srgbClr val="000000"/>
                </a:solidFill>
                <a:latin typeface="Helvetica Light"/>
                <a:ea typeface="Helvetica Light"/>
                <a:cs typeface="Helvetica Light"/>
                <a:sym typeface="Helvetica Light"/>
              </a:defRPr>
            </a:pPr>
            <a:r>
              <a:t>Group messages</a:t>
            </a:r>
          </a:p>
          <a:p>
            <a:pPr defTabSz="821531">
              <a:spcBef>
                <a:spcPts val="2100"/>
              </a:spcBef>
              <a:defRPr sz="2600">
                <a:solidFill>
                  <a:srgbClr val="000000"/>
                </a:solidFill>
                <a:latin typeface="Helvetica Light"/>
                <a:ea typeface="Helvetica Light"/>
                <a:cs typeface="Helvetica Light"/>
                <a:sym typeface="Helvetica Light"/>
              </a:defRPr>
            </a:pPr>
            <a:r>
              <a:t>Chat</a:t>
            </a:r>
          </a:p>
          <a:p>
            <a:pPr defTabSz="821531">
              <a:spcBef>
                <a:spcPts val="2100"/>
              </a:spcBef>
              <a:defRPr sz="2600">
                <a:solidFill>
                  <a:srgbClr val="000000"/>
                </a:solidFill>
                <a:latin typeface="Helvetica Light"/>
                <a:ea typeface="Helvetica Light"/>
                <a:cs typeface="Helvetica Light"/>
                <a:sym typeface="Helvetica Light"/>
              </a:defRPr>
            </a:pPr>
            <a:r>
              <a:t>Upcoming Events</a:t>
            </a:r>
          </a:p>
          <a:p>
            <a:pPr defTabSz="821531">
              <a:spcBef>
                <a:spcPts val="2100"/>
              </a:spcBef>
              <a:defRPr sz="2600">
                <a:solidFill>
                  <a:srgbClr val="000000"/>
                </a:solidFill>
                <a:latin typeface="Helvetica Light"/>
                <a:ea typeface="Helvetica Light"/>
                <a:cs typeface="Helvetica Light"/>
                <a:sym typeface="Helvetica Light"/>
              </a:defRPr>
            </a:pPr>
            <a:r>
              <a:t>Birthdays</a:t>
            </a:r>
          </a:p>
          <a:p>
            <a:pPr defTabSz="821531">
              <a:spcBef>
                <a:spcPts val="2100"/>
              </a:spcBef>
              <a:defRPr sz="2600">
                <a:solidFill>
                  <a:srgbClr val="000000"/>
                </a:solidFill>
                <a:latin typeface="Helvetica Light"/>
                <a:ea typeface="Helvetica Light"/>
                <a:cs typeface="Helvetica Light"/>
                <a:sym typeface="Helvetica Light"/>
              </a:defRPr>
            </a:pPr>
            <a:r>
              <a:t>Photo Albums</a:t>
            </a:r>
          </a:p>
          <a:p>
            <a:pPr defTabSz="821531">
              <a:spcBef>
                <a:spcPts val="2100"/>
              </a:spcBef>
              <a:defRPr sz="2600">
                <a:solidFill>
                  <a:srgbClr val="000000"/>
                </a:solidFill>
                <a:latin typeface="Helvetica Light"/>
                <a:ea typeface="Helvetica Light"/>
                <a:cs typeface="Helvetica Light"/>
                <a:sym typeface="Helvetica Light"/>
              </a:defRPr>
            </a:pPr>
            <a:r>
              <a:t>Photo Picker</a:t>
            </a:r>
          </a:p>
        </p:txBody>
      </p:sp>
      <p:sp>
        <p:nvSpPr>
          <p:cNvPr id="214" name="Android"/>
          <p:cNvSpPr txBox="1"/>
          <p:nvPr/>
        </p:nvSpPr>
        <p:spPr>
          <a:xfrm>
            <a:off x="12538290" y="7204838"/>
            <a:ext cx="1593420" cy="625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latin typeface="Helvetica Light"/>
                <a:ea typeface="Helvetica Light"/>
                <a:cs typeface="Helvetica Light"/>
                <a:sym typeface="Helvetica Light"/>
              </a:defRPr>
            </a:lvl1pPr>
          </a:lstStyle>
          <a:p>
            <a:pPr/>
            <a:r>
              <a:t>Android</a:t>
            </a:r>
          </a:p>
        </p:txBody>
      </p:sp>
      <p:sp>
        <p:nvSpPr>
          <p:cNvPr id="215" name="Group messages…"/>
          <p:cNvSpPr/>
          <p:nvPr/>
        </p:nvSpPr>
        <p:spPr>
          <a:xfrm>
            <a:off x="16067298" y="7987605"/>
            <a:ext cx="2954384" cy="4319493"/>
          </a:xfrm>
          <a:prstGeom prst="rect">
            <a:avLst/>
          </a:prstGeom>
          <a:solidFill>
            <a:srgbClr val="FEEBAB"/>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spcBef>
                <a:spcPts val="2100"/>
              </a:spcBef>
              <a:defRPr sz="2600">
                <a:solidFill>
                  <a:srgbClr val="000000"/>
                </a:solidFill>
                <a:latin typeface="Helvetica Light"/>
                <a:ea typeface="Helvetica Light"/>
                <a:cs typeface="Helvetica Light"/>
                <a:sym typeface="Helvetica Light"/>
              </a:defRPr>
            </a:pPr>
            <a:r>
              <a:t>Group messages</a:t>
            </a:r>
          </a:p>
          <a:p>
            <a:pPr defTabSz="821531">
              <a:spcBef>
                <a:spcPts val="2100"/>
              </a:spcBef>
              <a:defRPr sz="2600">
                <a:solidFill>
                  <a:srgbClr val="000000"/>
                </a:solidFill>
                <a:latin typeface="Helvetica Light"/>
                <a:ea typeface="Helvetica Light"/>
                <a:cs typeface="Helvetica Light"/>
                <a:sym typeface="Helvetica Light"/>
              </a:defRPr>
            </a:pPr>
            <a:r>
              <a:t>Chat</a:t>
            </a:r>
          </a:p>
          <a:p>
            <a:pPr defTabSz="821531">
              <a:spcBef>
                <a:spcPts val="2100"/>
              </a:spcBef>
              <a:defRPr sz="2600">
                <a:solidFill>
                  <a:srgbClr val="000000"/>
                </a:solidFill>
                <a:latin typeface="Helvetica Light"/>
                <a:ea typeface="Helvetica Light"/>
                <a:cs typeface="Helvetica Light"/>
                <a:sym typeface="Helvetica Light"/>
              </a:defRPr>
            </a:pPr>
            <a:r>
              <a:t>Upcoming Events</a:t>
            </a:r>
          </a:p>
          <a:p>
            <a:pPr defTabSz="821531">
              <a:spcBef>
                <a:spcPts val="2100"/>
              </a:spcBef>
              <a:defRPr sz="2600">
                <a:solidFill>
                  <a:srgbClr val="000000"/>
                </a:solidFill>
                <a:latin typeface="Helvetica Light"/>
                <a:ea typeface="Helvetica Light"/>
                <a:cs typeface="Helvetica Light"/>
                <a:sym typeface="Helvetica Light"/>
              </a:defRPr>
            </a:pPr>
            <a:r>
              <a:t>Birthdays</a:t>
            </a:r>
          </a:p>
          <a:p>
            <a:pPr defTabSz="821531">
              <a:spcBef>
                <a:spcPts val="2100"/>
              </a:spcBef>
              <a:defRPr sz="2600">
                <a:solidFill>
                  <a:srgbClr val="000000"/>
                </a:solidFill>
                <a:latin typeface="Helvetica Light"/>
                <a:ea typeface="Helvetica Light"/>
                <a:cs typeface="Helvetica Light"/>
                <a:sym typeface="Helvetica Light"/>
              </a:defRPr>
            </a:pPr>
            <a:r>
              <a:t>Photo Albums</a:t>
            </a:r>
          </a:p>
          <a:p>
            <a:pPr defTabSz="821531">
              <a:spcBef>
                <a:spcPts val="2100"/>
              </a:spcBef>
              <a:defRPr sz="2600">
                <a:solidFill>
                  <a:srgbClr val="000000"/>
                </a:solidFill>
                <a:latin typeface="Helvetica Light"/>
                <a:ea typeface="Helvetica Light"/>
                <a:cs typeface="Helvetica Light"/>
                <a:sym typeface="Helvetica Light"/>
              </a:defRPr>
            </a:pPr>
            <a:r>
              <a:t>Photo Picker</a:t>
            </a:r>
          </a:p>
        </p:txBody>
      </p:sp>
      <p:sp>
        <p:nvSpPr>
          <p:cNvPr id="216" name="iOS"/>
          <p:cNvSpPr txBox="1"/>
          <p:nvPr/>
        </p:nvSpPr>
        <p:spPr>
          <a:xfrm>
            <a:off x="17117787" y="7204838"/>
            <a:ext cx="810287" cy="625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latin typeface="Helvetica Light"/>
                <a:ea typeface="Helvetica Light"/>
                <a:cs typeface="Helvetica Light"/>
                <a:sym typeface="Helvetica Light"/>
              </a:defRPr>
            </a:lvl1pPr>
          </a:lstStyle>
          <a:p>
            <a:pPr/>
            <a:r>
              <a:t>iOS</a:t>
            </a:r>
          </a:p>
        </p:txBody>
      </p:sp>
      <p:grpSp>
        <p:nvGrpSpPr>
          <p:cNvPr id="228" name="Group"/>
          <p:cNvGrpSpPr/>
          <p:nvPr/>
        </p:nvGrpSpPr>
        <p:grpSpPr>
          <a:xfrm>
            <a:off x="4074872" y="8107929"/>
            <a:ext cx="3207785" cy="4993681"/>
            <a:chOff x="0" y="255587"/>
            <a:chExt cx="3207783" cy="4993679"/>
          </a:xfrm>
        </p:grpSpPr>
        <p:sp>
          <p:nvSpPr>
            <p:cNvPr id="21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sz="2600">
                  <a:solidFill>
                    <a:srgbClr val="FFFFFF"/>
                  </a:solidFill>
                  <a:latin typeface="Helvetica Light"/>
                  <a:ea typeface="Helvetica Light"/>
                  <a:cs typeface="Helvetica Light"/>
                  <a:sym typeface="Helvetica Light"/>
                </a:defRPr>
              </a:pPr>
            </a:p>
          </p:txBody>
        </p:sp>
        <p:sp>
          <p:nvSpPr>
            <p:cNvPr id="218" name="Messages"/>
            <p:cNvSpPr/>
            <p:nvPr/>
          </p:nvSpPr>
          <p:spPr>
            <a:xfrm>
              <a:off x="1937783" y="92531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pPr/>
              <a:r>
                <a:t>Messages</a:t>
              </a:r>
            </a:p>
          </p:txBody>
        </p:sp>
        <p:sp>
          <p:nvSpPr>
            <p:cNvPr id="21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sz="2600">
                  <a:solidFill>
                    <a:srgbClr val="FFFFFF"/>
                  </a:solidFill>
                  <a:latin typeface="Helvetica Light"/>
                  <a:ea typeface="Helvetica Light"/>
                  <a:cs typeface="Helvetica Light"/>
                  <a:sym typeface="Helvetica Light"/>
                </a:defRPr>
              </a:pPr>
            </a:p>
          </p:txBody>
        </p:sp>
        <p:sp>
          <p:nvSpPr>
            <p:cNvPr id="220" name="Events"/>
            <p:cNvSpPr/>
            <p:nvPr/>
          </p:nvSpPr>
          <p:spPr>
            <a:xfrm>
              <a:off x="1592526" y="16575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pPr/>
              <a:r>
                <a:t>Events</a:t>
              </a:r>
            </a:p>
          </p:txBody>
        </p:sp>
        <p:sp>
          <p:nvSpPr>
            <p:cNvPr id="22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sz="2600">
                  <a:solidFill>
                    <a:srgbClr val="FFFFFF"/>
                  </a:solidFill>
                  <a:latin typeface="Helvetica Light"/>
                  <a:ea typeface="Helvetica Light"/>
                  <a:cs typeface="Helvetica Light"/>
                  <a:sym typeface="Helvetica Light"/>
                </a:defRPr>
              </a:pPr>
            </a:p>
          </p:txBody>
        </p:sp>
        <p:sp>
          <p:nvSpPr>
            <p:cNvPr id="222" name="Photos"/>
            <p:cNvSpPr/>
            <p:nvPr/>
          </p:nvSpPr>
          <p:spPr>
            <a:xfrm>
              <a:off x="1604527" y="2389782"/>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pPr/>
              <a:r>
                <a:t>Photos</a:t>
              </a:r>
            </a:p>
          </p:txBody>
        </p:sp>
        <p:sp>
          <p:nvSpPr>
            <p:cNvPr id="22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sz="2600">
                  <a:solidFill>
                    <a:srgbClr val="FFFFFF"/>
                  </a:solidFill>
                  <a:latin typeface="Helvetica Light"/>
                  <a:ea typeface="Helvetica Light"/>
                  <a:cs typeface="Helvetica Light"/>
                  <a:sym typeface="Helvetica Light"/>
                </a:defRPr>
              </a:pPr>
            </a:p>
          </p:txBody>
        </p:sp>
        <p:sp>
          <p:nvSpPr>
            <p:cNvPr id="224" name="Android"/>
            <p:cNvSpPr/>
            <p:nvPr/>
          </p:nvSpPr>
          <p:spPr>
            <a:xfrm>
              <a:off x="1707611" y="3184525"/>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pPr/>
              <a:r>
                <a:t>Android</a:t>
              </a:r>
            </a:p>
          </p:txBody>
        </p:sp>
        <p:sp>
          <p:nvSpPr>
            <p:cNvPr id="22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sz="2600">
                  <a:solidFill>
                    <a:srgbClr val="FFFFFF"/>
                  </a:solidFill>
                  <a:latin typeface="Helvetica Light"/>
                  <a:ea typeface="Helvetica Light"/>
                  <a:cs typeface="Helvetica Light"/>
                  <a:sym typeface="Helvetica Light"/>
                </a:defRPr>
              </a:pPr>
            </a:p>
          </p:txBody>
        </p:sp>
        <p:sp>
          <p:nvSpPr>
            <p:cNvPr id="226" name="iOS"/>
            <p:cNvSpPr/>
            <p:nvPr/>
          </p:nvSpPr>
          <p:spPr>
            <a:xfrm>
              <a:off x="1294631" y="397926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pPr/>
              <a:r>
                <a:t>iOS</a:t>
              </a:r>
            </a:p>
          </p:txBody>
        </p:sp>
        <p:sp>
          <p:nvSpPr>
            <p:cNvPr id="227" name="Engineering Teams"/>
            <p:cNvSpPr/>
            <p:nvPr/>
          </p:nvSpPr>
          <p:spPr>
            <a:xfrm>
              <a:off x="0" y="255587"/>
              <a:ext cx="3185053"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lvl1pPr defTabSz="821531">
                <a:defRPr b="1">
                  <a:solidFill>
                    <a:srgbClr val="000000"/>
                  </a:solidFill>
                  <a:latin typeface="Helvetica"/>
                  <a:ea typeface="Helvetica"/>
                  <a:cs typeface="Helvetica"/>
                  <a:sym typeface="Helvetica"/>
                </a:defRPr>
              </a:lvl1pPr>
            </a:lstStyle>
            <a:p>
              <a:pPr/>
              <a:r>
                <a:t>Engineering Teams</a:t>
              </a:r>
            </a:p>
          </p:txBody>
        </p:sp>
      </p:grpSp>
      <p:sp>
        <p:nvSpPr>
          <p:cNvPr id="229" name="Group messages"/>
          <p:cNvSpPr/>
          <p:nvPr/>
        </p:nvSpPr>
        <p:spPr>
          <a:xfrm>
            <a:off x="7691437" y="7965281"/>
            <a:ext cx="2954385" cy="746397"/>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Group messages</a:t>
            </a:r>
          </a:p>
        </p:txBody>
      </p:sp>
      <p:sp>
        <p:nvSpPr>
          <p:cNvPr id="230" name="Chat"/>
          <p:cNvSpPr/>
          <p:nvPr/>
        </p:nvSpPr>
        <p:spPr>
          <a:xfrm>
            <a:off x="7691437" y="8697515"/>
            <a:ext cx="2954385" cy="746397"/>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Chat</a:t>
            </a:r>
          </a:p>
        </p:txBody>
      </p:sp>
      <p:sp>
        <p:nvSpPr>
          <p:cNvPr id="231" name="Upcoming Events"/>
          <p:cNvSpPr/>
          <p:nvPr/>
        </p:nvSpPr>
        <p:spPr>
          <a:xfrm>
            <a:off x="7691437" y="9447609"/>
            <a:ext cx="2954385" cy="746397"/>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Upcoming Events</a:t>
            </a:r>
          </a:p>
        </p:txBody>
      </p:sp>
      <p:sp>
        <p:nvSpPr>
          <p:cNvPr id="232" name="Birthdays"/>
          <p:cNvSpPr/>
          <p:nvPr/>
        </p:nvSpPr>
        <p:spPr>
          <a:xfrm>
            <a:off x="7691437" y="10197703"/>
            <a:ext cx="2954385" cy="746397"/>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Birthdays</a:t>
            </a:r>
          </a:p>
        </p:txBody>
      </p:sp>
      <p:sp>
        <p:nvSpPr>
          <p:cNvPr id="233" name="Photo Albums"/>
          <p:cNvSpPr/>
          <p:nvPr/>
        </p:nvSpPr>
        <p:spPr>
          <a:xfrm>
            <a:off x="7691437" y="10929937"/>
            <a:ext cx="2954385"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Albums</a:t>
            </a:r>
          </a:p>
        </p:txBody>
      </p:sp>
      <p:sp>
        <p:nvSpPr>
          <p:cNvPr id="234" name="Photo Picker"/>
          <p:cNvSpPr/>
          <p:nvPr/>
        </p:nvSpPr>
        <p:spPr>
          <a:xfrm>
            <a:off x="7691437" y="11572875"/>
            <a:ext cx="2954385"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Picker</a:t>
            </a:r>
          </a:p>
        </p:txBody>
      </p:sp>
      <p:sp>
        <p:nvSpPr>
          <p:cNvPr id="235" name="Desktop/Web"/>
          <p:cNvSpPr txBox="1"/>
          <p:nvPr/>
        </p:nvSpPr>
        <p:spPr>
          <a:xfrm>
            <a:off x="7863717" y="7204838"/>
            <a:ext cx="2609825" cy="625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latin typeface="Helvetica Light"/>
                <a:ea typeface="Helvetica Light"/>
                <a:cs typeface="Helvetica Light"/>
                <a:sym typeface="Helvetica Light"/>
              </a:defRPr>
            </a:lvl1pPr>
          </a:lstStyle>
          <a:p>
            <a:pPr/>
            <a:r>
              <a:t>Desktop/Web</a:t>
            </a:r>
          </a:p>
        </p:txBody>
      </p:sp>
      <p:sp>
        <p:nvSpPr>
          <p:cNvPr id="236" name="Product Experts"/>
          <p:cNvSpPr/>
          <p:nvPr/>
        </p:nvSpPr>
        <p:spPr>
          <a:xfrm>
            <a:off x="7282163" y="12425660"/>
            <a:ext cx="3772933" cy="660798"/>
          </a:xfrm>
          <a:prstGeom prst="roundRect">
            <a:avLst>
              <a:gd name="adj" fmla="val 40541"/>
            </a:avLst>
          </a:prstGeom>
          <a:solidFill>
            <a:srgbClr val="BB2CA2"/>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FFFFFF"/>
                </a:solidFill>
                <a:latin typeface="Helvetica Light"/>
                <a:ea typeface="Helvetica Light"/>
                <a:cs typeface="Helvetica Light"/>
                <a:sym typeface="Helvetica Light"/>
              </a:defRPr>
            </a:lvl1pPr>
          </a:lstStyle>
          <a:p>
            <a:pPr/>
            <a:r>
              <a:t>Product Experts</a:t>
            </a:r>
          </a:p>
        </p:txBody>
      </p:sp>
      <p:sp>
        <p:nvSpPr>
          <p:cNvPr id="237" name="Platform Experts"/>
          <p:cNvSpPr/>
          <p:nvPr/>
        </p:nvSpPr>
        <p:spPr>
          <a:xfrm>
            <a:off x="11800585" y="12464605"/>
            <a:ext cx="7225164" cy="660797"/>
          </a:xfrm>
          <a:prstGeom prst="roundRect">
            <a:avLst>
              <a:gd name="adj" fmla="val 40541"/>
            </a:avLst>
          </a:prstGeom>
          <a:solidFill>
            <a:srgbClr val="BB2CA2"/>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000">
                <a:solidFill>
                  <a:srgbClr val="FFFFFF"/>
                </a:solidFill>
                <a:latin typeface="Helvetica Light"/>
                <a:ea typeface="Helvetica Light"/>
                <a:cs typeface="Helvetica Light"/>
                <a:sym typeface="Helvetica Light"/>
              </a:defRPr>
            </a:lvl1pPr>
          </a:lstStyle>
          <a:p>
            <a:pPr/>
            <a:r>
              <a:t>Platform Experts</a:t>
            </a:r>
          </a:p>
        </p:txBody>
      </p:sp>
      <p:sp>
        <p:nvSpPr>
          <p:cNvPr id="238" name="Group messages"/>
          <p:cNvSpPr/>
          <p:nvPr/>
        </p:nvSpPr>
        <p:spPr>
          <a:xfrm>
            <a:off x="7691437" y="7965281"/>
            <a:ext cx="2954385" cy="746397"/>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Group messages</a:t>
            </a:r>
          </a:p>
        </p:txBody>
      </p:sp>
      <p:sp>
        <p:nvSpPr>
          <p:cNvPr id="239" name="Chat"/>
          <p:cNvSpPr/>
          <p:nvPr/>
        </p:nvSpPr>
        <p:spPr>
          <a:xfrm>
            <a:off x="7691437" y="8697515"/>
            <a:ext cx="2954385" cy="746397"/>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Chat</a:t>
            </a:r>
          </a:p>
        </p:txBody>
      </p:sp>
      <p:sp>
        <p:nvSpPr>
          <p:cNvPr id="240" name="Upcoming Events"/>
          <p:cNvSpPr/>
          <p:nvPr/>
        </p:nvSpPr>
        <p:spPr>
          <a:xfrm>
            <a:off x="7691437" y="9447609"/>
            <a:ext cx="2954385" cy="746397"/>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Upcoming Events</a:t>
            </a:r>
          </a:p>
        </p:txBody>
      </p:sp>
      <p:sp>
        <p:nvSpPr>
          <p:cNvPr id="241" name="Birthdays"/>
          <p:cNvSpPr/>
          <p:nvPr/>
        </p:nvSpPr>
        <p:spPr>
          <a:xfrm>
            <a:off x="7691437" y="10197703"/>
            <a:ext cx="2954385" cy="746397"/>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Birthdays</a:t>
            </a:r>
          </a:p>
        </p:txBody>
      </p:sp>
      <p:sp>
        <p:nvSpPr>
          <p:cNvPr id="242" name="Photo Albums"/>
          <p:cNvSpPr/>
          <p:nvPr/>
        </p:nvSpPr>
        <p:spPr>
          <a:xfrm>
            <a:off x="7691437" y="10929937"/>
            <a:ext cx="2954385"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Albums</a:t>
            </a:r>
          </a:p>
        </p:txBody>
      </p:sp>
      <p:sp>
        <p:nvSpPr>
          <p:cNvPr id="243" name="Photo Picker"/>
          <p:cNvSpPr/>
          <p:nvPr/>
        </p:nvSpPr>
        <p:spPr>
          <a:xfrm>
            <a:off x="7691437" y="11572875"/>
            <a:ext cx="2954385"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Picker</a:t>
            </a:r>
          </a:p>
        </p:txBody>
      </p:sp>
      <p:sp>
        <p:nvSpPr>
          <p:cNvPr id="244" name="Group messages"/>
          <p:cNvSpPr/>
          <p:nvPr/>
        </p:nvSpPr>
        <p:spPr>
          <a:xfrm>
            <a:off x="7691437" y="7970356"/>
            <a:ext cx="2954385" cy="746398"/>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Group messages</a:t>
            </a:r>
          </a:p>
        </p:txBody>
      </p:sp>
      <p:sp>
        <p:nvSpPr>
          <p:cNvPr id="245" name="Chat"/>
          <p:cNvSpPr/>
          <p:nvPr/>
        </p:nvSpPr>
        <p:spPr>
          <a:xfrm>
            <a:off x="7691437" y="8702591"/>
            <a:ext cx="2954385" cy="746397"/>
          </a:xfrm>
          <a:prstGeom prst="rect">
            <a:avLst/>
          </a:prstGeom>
          <a:solidFill>
            <a:srgbClr val="96CBB9"/>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000000"/>
                </a:solidFill>
                <a:latin typeface="Helvetica Light"/>
                <a:ea typeface="Helvetica Light"/>
                <a:cs typeface="Helvetica Light"/>
                <a:sym typeface="Helvetica Light"/>
              </a:defRPr>
            </a:lvl1pPr>
          </a:lstStyle>
          <a:p>
            <a:pPr/>
            <a:r>
              <a:t>Chat</a:t>
            </a:r>
          </a:p>
        </p:txBody>
      </p:sp>
      <p:sp>
        <p:nvSpPr>
          <p:cNvPr id="246" name="Upcoming Events"/>
          <p:cNvSpPr/>
          <p:nvPr/>
        </p:nvSpPr>
        <p:spPr>
          <a:xfrm>
            <a:off x="7691437" y="9452685"/>
            <a:ext cx="2954385" cy="746397"/>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Upcoming Events</a:t>
            </a:r>
          </a:p>
        </p:txBody>
      </p:sp>
      <p:sp>
        <p:nvSpPr>
          <p:cNvPr id="247" name="Birthdays"/>
          <p:cNvSpPr/>
          <p:nvPr/>
        </p:nvSpPr>
        <p:spPr>
          <a:xfrm>
            <a:off x="7691437" y="10202778"/>
            <a:ext cx="2954385" cy="746398"/>
          </a:xfrm>
          <a:prstGeom prst="rect">
            <a:avLst/>
          </a:prstGeom>
          <a:solidFill>
            <a:srgbClr val="516D7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Birthdays</a:t>
            </a:r>
          </a:p>
        </p:txBody>
      </p:sp>
      <p:sp>
        <p:nvSpPr>
          <p:cNvPr id="248" name="Photo Albums"/>
          <p:cNvSpPr/>
          <p:nvPr/>
        </p:nvSpPr>
        <p:spPr>
          <a:xfrm>
            <a:off x="7691437" y="10935013"/>
            <a:ext cx="2954385"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Albums</a:t>
            </a:r>
          </a:p>
        </p:txBody>
      </p:sp>
      <p:sp>
        <p:nvSpPr>
          <p:cNvPr id="249" name="Photo Picker"/>
          <p:cNvSpPr/>
          <p:nvPr/>
        </p:nvSpPr>
        <p:spPr>
          <a:xfrm>
            <a:off x="7691437" y="11577950"/>
            <a:ext cx="2954385" cy="746397"/>
          </a:xfrm>
          <a:prstGeom prst="rect">
            <a:avLst/>
          </a:prstGeom>
          <a:solidFill>
            <a:srgbClr val="3284CC"/>
          </a:solidFill>
          <a:ln w="3175">
            <a:solidFill>
              <a:srgbClr val="000000"/>
            </a:solid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2600">
                <a:solidFill>
                  <a:srgbClr val="FFFFFF"/>
                </a:solidFill>
                <a:latin typeface="Helvetica Light"/>
                <a:ea typeface="Helvetica Light"/>
                <a:cs typeface="Helvetica Light"/>
                <a:sym typeface="Helvetica Light"/>
              </a:defRPr>
            </a:lvl1pPr>
          </a:lstStyle>
          <a:p>
            <a:pPr/>
            <a:r>
              <a:t>Photo Picker</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